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1"/>
  </p:notesMasterIdLst>
  <p:sldIdLst>
    <p:sldId id="664" r:id="rId2"/>
    <p:sldId id="742" r:id="rId3"/>
    <p:sldId id="758" r:id="rId4"/>
    <p:sldId id="746" r:id="rId5"/>
    <p:sldId id="741" r:id="rId6"/>
    <p:sldId id="759" r:id="rId7"/>
    <p:sldId id="747" r:id="rId8"/>
    <p:sldId id="744" r:id="rId9"/>
    <p:sldId id="748" r:id="rId10"/>
    <p:sldId id="749" r:id="rId11"/>
    <p:sldId id="750" r:id="rId12"/>
    <p:sldId id="751" r:id="rId13"/>
    <p:sldId id="752" r:id="rId14"/>
    <p:sldId id="753" r:id="rId15"/>
    <p:sldId id="756" r:id="rId16"/>
    <p:sldId id="754" r:id="rId17"/>
    <p:sldId id="755" r:id="rId18"/>
    <p:sldId id="757" r:id="rId19"/>
    <p:sldId id="738" r:id="rId20"/>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AEEF"/>
    <a:srgbClr val="FF0000"/>
    <a:srgbClr val="D49874"/>
    <a:srgbClr val="C90E2F"/>
    <a:srgbClr val="A39B98"/>
    <a:srgbClr val="595959"/>
    <a:srgbClr val="932C47"/>
    <a:srgbClr val="94707A"/>
    <a:srgbClr val="ECF3C2"/>
    <a:srgbClr val="F4DA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425" autoAdjust="0"/>
    <p:restoredTop sz="94660"/>
  </p:normalViewPr>
  <p:slideViewPr>
    <p:cSldViewPr snapToGrid="0">
      <p:cViewPr varScale="1">
        <p:scale>
          <a:sx n="159" d="100"/>
          <a:sy n="159" d="100"/>
        </p:scale>
        <p:origin x="513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98BF41-382D-461F-9F34-D3168CBA36DD}" type="datetimeFigureOut">
              <a:rPr lang="ko-KR" altLang="en-US" smtClean="0"/>
              <a:t>2024-10-04</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DE88D5-380E-4A36-9D4C-B722CE5CBFF1}" type="slidenum">
              <a:rPr lang="ko-KR" altLang="en-US" smtClean="0"/>
              <a:t>‹#›</a:t>
            </a:fld>
            <a:endParaRPr lang="ko-KR" altLang="en-US"/>
          </a:p>
        </p:txBody>
      </p:sp>
    </p:spTree>
    <p:extLst>
      <p:ext uri="{BB962C8B-B14F-4D97-AF65-F5344CB8AC3E}">
        <p14:creationId xmlns:p14="http://schemas.microsoft.com/office/powerpoint/2010/main" val="241785564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CE0664E-7166-4D58-8A02-2908E6CC8B8D}"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a:t>
            </a:fld>
            <a:endParaRPr kumimoji="0" lang="ko-KR" altLang="en-US" sz="12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519636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제목 및 내용">
    <p:spTree>
      <p:nvGrpSpPr>
        <p:cNvPr id="1" name=""/>
        <p:cNvGrpSpPr/>
        <p:nvPr/>
      </p:nvGrpSpPr>
      <p:grpSpPr>
        <a:xfrm>
          <a:off x="0" y="0"/>
          <a:ext cx="0" cy="0"/>
          <a:chOff x="0" y="0"/>
          <a:chExt cx="0" cy="0"/>
        </a:xfrm>
      </p:grpSpPr>
      <p:sp>
        <p:nvSpPr>
          <p:cNvPr id="2" name="슬라이드 번호 개체 틀 5">
            <a:extLst>
              <a:ext uri="{FF2B5EF4-FFF2-40B4-BE49-F238E27FC236}">
                <a16:creationId xmlns:a16="http://schemas.microsoft.com/office/drawing/2014/main" id="{0362609E-EDB0-E090-1EFA-CD6603A02D33}"/>
              </a:ext>
            </a:extLst>
          </p:cNvPr>
          <p:cNvSpPr txBox="1">
            <a:spLocks/>
          </p:cNvSpPr>
          <p:nvPr userDrawn="1"/>
        </p:nvSpPr>
        <p:spPr>
          <a:xfrm>
            <a:off x="8364068" y="6581104"/>
            <a:ext cx="785812" cy="257113"/>
          </a:xfrm>
          <a:prstGeom prst="rect">
            <a:avLst/>
          </a:prstGeom>
        </p:spPr>
        <p:txBody>
          <a:bodyPr vert="horz" lIns="91440" tIns="45720" rIns="91440" bIns="45720" rtlCol="0" anchor="ctr"/>
          <a:lstStyle>
            <a:defPPr>
              <a:defRPr lang="ko-KR"/>
            </a:defPPr>
            <a:lvl1pPr algn="r" rtl="0" fontAlgn="auto" latinLnBrk="1">
              <a:spcBef>
                <a:spcPts val="0"/>
              </a:spcBef>
              <a:spcAft>
                <a:spcPts val="0"/>
              </a:spcAft>
              <a:defRPr kumimoji="0" sz="1200" b="1" kern="1200" baseline="0">
                <a:solidFill>
                  <a:schemeClr val="tx1"/>
                </a:solidFill>
                <a:latin typeface="Calibri" pitchFamily="34" charset="0"/>
                <a:ea typeface="+mn-ea"/>
                <a:cs typeface="Times New Roman" pitchFamily="18" charset="0"/>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defRPr/>
            </a:pPr>
            <a:fld id="{7092A07C-4710-46A3-9C28-806B597ACB99}" type="slidenum">
              <a:rPr lang="ko-KR" altLang="en-US" smtClean="0">
                <a:solidFill>
                  <a:prstClr val="black"/>
                </a:solidFill>
                <a:ea typeface="나눔바른고딕"/>
              </a:rPr>
              <a:pPr>
                <a:defRPr/>
              </a:pPr>
              <a:t>‹#›</a:t>
            </a:fld>
            <a:endParaRPr lang="ko-KR" altLang="en-US" dirty="0">
              <a:solidFill>
                <a:prstClr val="black"/>
              </a:solidFill>
              <a:ea typeface="나눔바른고딕"/>
            </a:endParaRPr>
          </a:p>
        </p:txBody>
      </p:sp>
      <p:sp>
        <p:nvSpPr>
          <p:cNvPr id="3" name="직사각형 2">
            <a:extLst>
              <a:ext uri="{FF2B5EF4-FFF2-40B4-BE49-F238E27FC236}">
                <a16:creationId xmlns:a16="http://schemas.microsoft.com/office/drawing/2014/main" id="{5C564E75-DB44-A150-78BF-23334DA5FE7B}"/>
              </a:ext>
            </a:extLst>
          </p:cNvPr>
          <p:cNvSpPr/>
          <p:nvPr userDrawn="1"/>
        </p:nvSpPr>
        <p:spPr>
          <a:xfrm>
            <a:off x="1512917" y="6545648"/>
            <a:ext cx="7631084" cy="26060"/>
          </a:xfrm>
          <a:prstGeom prst="rect">
            <a:avLst/>
          </a:prstGeom>
          <a:solidFill>
            <a:srgbClr val="C90E2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나눔바른고딕" panose="020B0600000101010101" charset="-127"/>
              <a:ea typeface="나눔바른고딕"/>
              <a:cs typeface="+mn-cs"/>
            </a:endParaRPr>
          </a:p>
        </p:txBody>
      </p:sp>
      <p:pic>
        <p:nvPicPr>
          <p:cNvPr id="4" name="그림 3">
            <a:extLst>
              <a:ext uri="{FF2B5EF4-FFF2-40B4-BE49-F238E27FC236}">
                <a16:creationId xmlns:a16="http://schemas.microsoft.com/office/drawing/2014/main" id="{56BEFE69-1524-B443-CD0A-5DE8EA11C4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773" y="6480468"/>
            <a:ext cx="1357560" cy="327206"/>
          </a:xfrm>
          <a:prstGeom prst="rect">
            <a:avLst/>
          </a:prstGeom>
        </p:spPr>
      </p:pic>
      <p:sp>
        <p:nvSpPr>
          <p:cNvPr id="5" name="직사각형 4">
            <a:extLst>
              <a:ext uri="{FF2B5EF4-FFF2-40B4-BE49-F238E27FC236}">
                <a16:creationId xmlns:a16="http://schemas.microsoft.com/office/drawing/2014/main" id="{D6872149-F345-E6F3-6E3D-C5F53E1F1D5B}"/>
              </a:ext>
            </a:extLst>
          </p:cNvPr>
          <p:cNvSpPr/>
          <p:nvPr userDrawn="1"/>
        </p:nvSpPr>
        <p:spPr>
          <a:xfrm>
            <a:off x="-508" y="786485"/>
            <a:ext cx="9144000" cy="23461"/>
          </a:xfrm>
          <a:prstGeom prst="rect">
            <a:avLst/>
          </a:prstGeom>
          <a:solidFill>
            <a:schemeClr val="tx1"/>
          </a:solidFill>
          <a:ln w="254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나눔바른고딕" panose="020B0600000101010101" charset="-127"/>
              <a:ea typeface="나눔바른고딕"/>
              <a:cs typeface="+mn-cs"/>
            </a:endParaRPr>
          </a:p>
        </p:txBody>
      </p:sp>
      <p:sp>
        <p:nvSpPr>
          <p:cNvPr id="6" name="직사각형 5">
            <a:extLst>
              <a:ext uri="{FF2B5EF4-FFF2-40B4-BE49-F238E27FC236}">
                <a16:creationId xmlns:a16="http://schemas.microsoft.com/office/drawing/2014/main" id="{23F9CF5B-F7C1-6BCA-2091-9653E3A88A26}"/>
              </a:ext>
            </a:extLst>
          </p:cNvPr>
          <p:cNvSpPr/>
          <p:nvPr userDrawn="1"/>
        </p:nvSpPr>
        <p:spPr>
          <a:xfrm>
            <a:off x="5554325" y="6579764"/>
            <a:ext cx="3122738" cy="261610"/>
          </a:xfrm>
          <a:prstGeom prst="rect">
            <a:avLst/>
          </a:prstGeom>
        </p:spPr>
        <p:txBody>
          <a:bodyPr>
            <a:spAutoFit/>
          </a:bodyPr>
          <a:lstStyle/>
          <a:p>
            <a:pPr algn="ctr"/>
            <a:r>
              <a:rPr kumimoji="1" lang="en-US" altLang="ko-KR" sz="1100" b="1" dirty="0">
                <a:solidFill>
                  <a:schemeClr val="accent1"/>
                </a:solidFill>
                <a:latin typeface="+mn-ea"/>
                <a:ea typeface="+mn-ea"/>
              </a:rPr>
              <a:t>Prof. Seung-Seop Jin, Dept. Of Civil. Eng.</a:t>
            </a:r>
            <a:endParaRPr lang="ko-KR" altLang="en-US" sz="1100" dirty="0">
              <a:solidFill>
                <a:schemeClr val="accent1"/>
              </a:solidFill>
            </a:endParaRPr>
          </a:p>
        </p:txBody>
      </p:sp>
    </p:spTree>
    <p:extLst>
      <p:ext uri="{BB962C8B-B14F-4D97-AF65-F5344CB8AC3E}">
        <p14:creationId xmlns:p14="http://schemas.microsoft.com/office/powerpoint/2010/main" val="3495928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DF39591F-1556-400C-85FF-C00BC27ED4EE}" type="datetimeFigureOut">
              <a:rPr lang="ko-KR" altLang="en-US" smtClean="0"/>
              <a:t>2024-10-04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4D48D85-35B7-4438-86C7-7A3DB029980A}" type="slidenum">
              <a:rPr lang="ko-KR" altLang="en-US" smtClean="0"/>
              <a:t>‹#›</a:t>
            </a:fld>
            <a:endParaRPr lang="ko-KR" altLang="en-US"/>
          </a:p>
        </p:txBody>
      </p:sp>
    </p:spTree>
    <p:extLst>
      <p:ext uri="{BB962C8B-B14F-4D97-AF65-F5344CB8AC3E}">
        <p14:creationId xmlns:p14="http://schemas.microsoft.com/office/powerpoint/2010/main" val="3819854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사용자 지정 레이아웃">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5185DC2-AF9C-4DD2-9BBC-830C68F1F2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79718" y="162097"/>
            <a:ext cx="1642648" cy="395920"/>
          </a:xfrm>
          <a:prstGeom prst="rect">
            <a:avLst/>
          </a:prstGeom>
        </p:spPr>
      </p:pic>
      <p:sp>
        <p:nvSpPr>
          <p:cNvPr id="19" name="직사각형 18">
            <a:extLst>
              <a:ext uri="{FF2B5EF4-FFF2-40B4-BE49-F238E27FC236}">
                <a16:creationId xmlns:a16="http://schemas.microsoft.com/office/drawing/2014/main" id="{7E42588A-4D7B-4229-8590-DC1831E814C9}"/>
              </a:ext>
            </a:extLst>
          </p:cNvPr>
          <p:cNvSpPr/>
          <p:nvPr userDrawn="1"/>
        </p:nvSpPr>
        <p:spPr>
          <a:xfrm>
            <a:off x="5880" y="6558244"/>
            <a:ext cx="9144000" cy="45719"/>
          </a:xfrm>
          <a:prstGeom prst="rect">
            <a:avLst/>
          </a:prstGeom>
          <a:solidFill>
            <a:srgbClr val="C90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0000101010101" charset="-127"/>
            </a:endParaRPr>
          </a:p>
        </p:txBody>
      </p:sp>
      <p:sp>
        <p:nvSpPr>
          <p:cNvPr id="21" name="직사각형 20">
            <a:extLst>
              <a:ext uri="{FF2B5EF4-FFF2-40B4-BE49-F238E27FC236}">
                <a16:creationId xmlns:a16="http://schemas.microsoft.com/office/drawing/2014/main" id="{E61A7947-893E-4E80-ADBB-375CAA712176}"/>
              </a:ext>
            </a:extLst>
          </p:cNvPr>
          <p:cNvSpPr/>
          <p:nvPr userDrawn="1"/>
        </p:nvSpPr>
        <p:spPr>
          <a:xfrm>
            <a:off x="7361379" y="3967"/>
            <a:ext cx="1734744" cy="112411"/>
          </a:xfrm>
          <a:prstGeom prst="rect">
            <a:avLst/>
          </a:prstGeom>
          <a:solidFill>
            <a:srgbClr val="C90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0000101010101" charset="-127"/>
            </a:endParaRPr>
          </a:p>
        </p:txBody>
      </p:sp>
      <p:sp>
        <p:nvSpPr>
          <p:cNvPr id="22" name="TextBox 21">
            <a:extLst>
              <a:ext uri="{FF2B5EF4-FFF2-40B4-BE49-F238E27FC236}">
                <a16:creationId xmlns:a16="http://schemas.microsoft.com/office/drawing/2014/main" id="{4EA47CA6-1F13-4347-9E62-C17272DAB016}"/>
              </a:ext>
            </a:extLst>
          </p:cNvPr>
          <p:cNvSpPr txBox="1"/>
          <p:nvPr userDrawn="1"/>
        </p:nvSpPr>
        <p:spPr>
          <a:xfrm>
            <a:off x="4727448" y="6603963"/>
            <a:ext cx="4416551" cy="261610"/>
          </a:xfrm>
          <a:prstGeom prst="rect">
            <a:avLst/>
          </a:prstGeom>
          <a:noFill/>
        </p:spPr>
        <p:txBody>
          <a:bodyPr wrap="square" rtlCol="0">
            <a:spAutoFit/>
          </a:bodyPr>
          <a:lstStyle/>
          <a:p>
            <a:pPr algn="r"/>
            <a:r>
              <a:rPr kumimoji="1" lang="en-US" altLang="ko-KR" sz="1100" b="1" u="sng" dirty="0">
                <a:solidFill>
                  <a:srgbClr val="0070C0"/>
                </a:solidFill>
                <a:effectLst>
                  <a:outerShdw blurRad="38100" dist="38100" dir="2700000" algn="tl">
                    <a:srgbClr val="000000">
                      <a:alpha val="43137"/>
                    </a:srgbClr>
                  </a:outerShdw>
                </a:effectLst>
                <a:latin typeface="+mn-ea"/>
                <a:ea typeface="+mn-ea"/>
              </a:rPr>
              <a:t>D</a:t>
            </a:r>
            <a:r>
              <a:rPr kumimoji="1" lang="en-US" altLang="ko-KR" sz="1100" b="1" dirty="0">
                <a:solidFill>
                  <a:srgbClr val="0070C0"/>
                </a:solidFill>
                <a:latin typeface="+mn-ea"/>
                <a:ea typeface="+mn-ea"/>
              </a:rPr>
              <a:t>ata-</a:t>
            </a:r>
            <a:r>
              <a:rPr kumimoji="1" lang="en-US" altLang="ko-KR" sz="1100" b="1" u="sng" dirty="0">
                <a:solidFill>
                  <a:srgbClr val="0070C0"/>
                </a:solidFill>
                <a:effectLst>
                  <a:outerShdw blurRad="38100" dist="38100" dir="2700000" algn="tl">
                    <a:srgbClr val="000000">
                      <a:alpha val="43137"/>
                    </a:srgbClr>
                  </a:outerShdw>
                </a:effectLst>
                <a:latin typeface="+mn-ea"/>
                <a:ea typeface="+mn-ea"/>
              </a:rPr>
              <a:t>B</a:t>
            </a:r>
            <a:r>
              <a:rPr kumimoji="1" lang="en-US" altLang="ko-KR" sz="1100" b="1" dirty="0">
                <a:solidFill>
                  <a:srgbClr val="0070C0"/>
                </a:solidFill>
                <a:latin typeface="+mn-ea"/>
                <a:ea typeface="+mn-ea"/>
              </a:rPr>
              <a:t>ased </a:t>
            </a:r>
            <a:r>
              <a:rPr kumimoji="1" lang="en-US" altLang="ko-KR" sz="1100" b="1" u="sng" dirty="0">
                <a:solidFill>
                  <a:srgbClr val="0070C0"/>
                </a:solidFill>
                <a:effectLst>
                  <a:outerShdw blurRad="38100" dist="38100" dir="2700000" algn="tl">
                    <a:srgbClr val="000000">
                      <a:alpha val="43137"/>
                    </a:srgbClr>
                  </a:outerShdw>
                </a:effectLst>
                <a:latin typeface="+mn-ea"/>
                <a:ea typeface="+mn-ea"/>
              </a:rPr>
              <a:t>S</a:t>
            </a:r>
            <a:r>
              <a:rPr kumimoji="1" lang="en-US" altLang="ko-KR" sz="1100" b="1" dirty="0">
                <a:solidFill>
                  <a:srgbClr val="0070C0"/>
                </a:solidFill>
                <a:latin typeface="+mn-ea"/>
                <a:ea typeface="+mn-ea"/>
              </a:rPr>
              <a:t>tructural </a:t>
            </a:r>
            <a:r>
              <a:rPr kumimoji="1" lang="en-US" altLang="ko-KR" sz="1100" b="1" u="sng" dirty="0">
                <a:solidFill>
                  <a:srgbClr val="0070C0"/>
                </a:solidFill>
                <a:effectLst>
                  <a:outerShdw blurRad="38100" dist="38100" dir="2700000" algn="tl">
                    <a:srgbClr val="000000">
                      <a:alpha val="43137"/>
                    </a:srgbClr>
                  </a:outerShdw>
                </a:effectLst>
                <a:latin typeface="+mn-ea"/>
                <a:ea typeface="+mn-ea"/>
              </a:rPr>
              <a:t>I</a:t>
            </a:r>
            <a:r>
              <a:rPr kumimoji="1" lang="en-US" altLang="ko-KR" sz="1100" b="1" dirty="0">
                <a:solidFill>
                  <a:srgbClr val="0070C0"/>
                </a:solidFill>
                <a:latin typeface="+mn-ea"/>
                <a:ea typeface="+mn-ea"/>
              </a:rPr>
              <a:t>ntelligence </a:t>
            </a:r>
            <a:r>
              <a:rPr kumimoji="1" lang="en-US" altLang="ko-KR" sz="1100" b="1" u="sng" dirty="0">
                <a:solidFill>
                  <a:srgbClr val="0070C0"/>
                </a:solidFill>
                <a:effectLst>
                  <a:outerShdw blurRad="38100" dist="38100" dir="2700000" algn="tl">
                    <a:srgbClr val="000000">
                      <a:alpha val="43137"/>
                    </a:srgbClr>
                  </a:outerShdw>
                </a:effectLst>
                <a:latin typeface="+mn-ea"/>
                <a:ea typeface="+mn-ea"/>
              </a:rPr>
              <a:t>S</a:t>
            </a:r>
            <a:r>
              <a:rPr kumimoji="1" lang="en-US" altLang="ko-KR" sz="1100" b="1" dirty="0">
                <a:solidFill>
                  <a:srgbClr val="0070C0"/>
                </a:solidFill>
                <a:latin typeface="+mn-ea"/>
                <a:ea typeface="+mn-ea"/>
              </a:rPr>
              <a:t>ystem (</a:t>
            </a:r>
            <a:r>
              <a:rPr kumimoji="1" lang="en-US" altLang="ko-KR" sz="1100" b="1" u="sng" dirty="0">
                <a:solidFill>
                  <a:srgbClr val="0070C0"/>
                </a:solidFill>
                <a:effectLst>
                  <a:outerShdw blurRad="38100" dist="38100" dir="2700000" algn="tl">
                    <a:srgbClr val="000000">
                      <a:alpha val="43137"/>
                    </a:srgbClr>
                  </a:outerShdw>
                </a:effectLst>
                <a:latin typeface="+mn-ea"/>
                <a:ea typeface="+mn-ea"/>
              </a:rPr>
              <a:t>DBSIS</a:t>
            </a:r>
            <a:r>
              <a:rPr kumimoji="1" lang="en-US" altLang="ko-KR" sz="1100" b="1" dirty="0">
                <a:solidFill>
                  <a:srgbClr val="0070C0"/>
                </a:solidFill>
                <a:latin typeface="+mn-ea"/>
                <a:ea typeface="+mn-ea"/>
              </a:rPr>
              <a:t>) Lab </a:t>
            </a:r>
            <a:endParaRPr lang="ko-KR" altLang="en-US" sz="1100" b="1" dirty="0">
              <a:solidFill>
                <a:srgbClr val="0070C0"/>
              </a:solidFill>
              <a:latin typeface="+mn-ea"/>
              <a:ea typeface="+mn-ea"/>
            </a:endParaRPr>
          </a:p>
        </p:txBody>
      </p:sp>
    </p:spTree>
    <p:extLst>
      <p:ext uri="{BB962C8B-B14F-4D97-AF65-F5344CB8AC3E}">
        <p14:creationId xmlns:p14="http://schemas.microsoft.com/office/powerpoint/2010/main" val="5584220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39591F-1556-400C-85FF-C00BC27ED4EE}" type="datetimeFigureOut">
              <a:rPr lang="ko-KR" altLang="en-US" smtClean="0"/>
              <a:t>2024-10-04</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48D85-35B7-4438-86C7-7A3DB029980A}" type="slidenum">
              <a:rPr lang="ko-KR" altLang="en-US" smtClean="0"/>
              <a:t>‹#›</a:t>
            </a:fld>
            <a:endParaRPr lang="ko-KR" altLang="en-US"/>
          </a:p>
        </p:txBody>
      </p:sp>
    </p:spTree>
    <p:extLst>
      <p:ext uri="{BB962C8B-B14F-4D97-AF65-F5344CB8AC3E}">
        <p14:creationId xmlns:p14="http://schemas.microsoft.com/office/powerpoint/2010/main" val="281441367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B98DD336-D2E6-423E-853A-64B4262202DC}"/>
              </a:ext>
            </a:extLst>
          </p:cNvPr>
          <p:cNvSpPr/>
          <p:nvPr/>
        </p:nvSpPr>
        <p:spPr>
          <a:xfrm>
            <a:off x="0" y="1812074"/>
            <a:ext cx="9144000" cy="20717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ko-KR" sz="3600" b="1" dirty="0">
                <a:solidFill>
                  <a:srgbClr val="C90E2F"/>
                </a:solidFill>
                <a:effectLst>
                  <a:outerShdw blurRad="38100" dist="38100" dir="2700000" algn="tl">
                    <a:srgbClr val="000000">
                      <a:alpha val="43137"/>
                    </a:srgbClr>
                  </a:outerShdw>
                </a:effectLst>
                <a:latin typeface="HY견고딕" panose="02030600000101010101" pitchFamily="18" charset="-127"/>
                <a:ea typeface="HY견고딕" panose="02030600000101010101" pitchFamily="18" charset="-127"/>
              </a:rPr>
              <a:t>[</a:t>
            </a:r>
            <a:r>
              <a:rPr lang="ko-KR" altLang="en-US" sz="3600" b="1" dirty="0">
                <a:solidFill>
                  <a:srgbClr val="C90E2F"/>
                </a:solidFill>
                <a:effectLst>
                  <a:outerShdw blurRad="38100" dist="38100" dir="2700000" algn="tl">
                    <a:srgbClr val="000000">
                      <a:alpha val="43137"/>
                    </a:srgbClr>
                  </a:outerShdw>
                </a:effectLst>
                <a:latin typeface="HY견고딕" panose="02030600000101010101" pitchFamily="18" charset="-127"/>
                <a:ea typeface="HY견고딕" panose="02030600000101010101" pitchFamily="18" charset="-127"/>
              </a:rPr>
              <a:t>시설물 알고리즘</a:t>
            </a:r>
            <a:r>
              <a:rPr lang="en-US" altLang="ko-KR" sz="3600" b="1" dirty="0">
                <a:solidFill>
                  <a:srgbClr val="C90E2F"/>
                </a:solidFill>
                <a:effectLst>
                  <a:outerShdw blurRad="38100" dist="38100" dir="2700000" algn="tl">
                    <a:srgbClr val="000000">
                      <a:alpha val="43137"/>
                    </a:srgbClr>
                  </a:outerShdw>
                </a:effectLst>
                <a:latin typeface="HY견고딕" panose="02030600000101010101" pitchFamily="18" charset="-127"/>
                <a:ea typeface="HY견고딕" panose="02030600000101010101" pitchFamily="18" charset="-127"/>
              </a:rPr>
              <a:t>] </a:t>
            </a:r>
            <a:r>
              <a:rPr lang="ko-KR" altLang="en-US" sz="3600" b="1" dirty="0">
                <a:solidFill>
                  <a:srgbClr val="C90E2F"/>
                </a:solidFill>
                <a:effectLst>
                  <a:outerShdw blurRad="38100" dist="38100" dir="2700000" algn="tl">
                    <a:srgbClr val="000000">
                      <a:alpha val="43137"/>
                    </a:srgbClr>
                  </a:outerShdw>
                </a:effectLst>
                <a:latin typeface="HY견고딕" panose="02030600000101010101" pitchFamily="18" charset="-127"/>
                <a:ea typeface="HY견고딕" panose="02030600000101010101" pitchFamily="18" charset="-127"/>
              </a:rPr>
              <a:t>외부환경 변화 적응형</a:t>
            </a:r>
            <a:endParaRPr lang="en-US" altLang="ko-KR" sz="3600" b="1" dirty="0">
              <a:solidFill>
                <a:srgbClr val="C90E2F"/>
              </a:solidFill>
              <a:effectLst>
                <a:outerShdw blurRad="38100" dist="38100" dir="2700000" algn="tl">
                  <a:srgbClr val="000000">
                    <a:alpha val="43137"/>
                  </a:srgbClr>
                </a:outerShdw>
              </a:effectLst>
              <a:latin typeface="HY견고딕" panose="02030600000101010101" pitchFamily="18" charset="-127"/>
              <a:ea typeface="HY견고딕" panose="02030600000101010101" pitchFamily="18" charset="-127"/>
            </a:endParaRPr>
          </a:p>
          <a:p>
            <a:pPr algn="ctr">
              <a:defRPr/>
            </a:pPr>
            <a:r>
              <a:rPr lang="ko-KR" altLang="en-US" sz="3600" b="1" dirty="0">
                <a:solidFill>
                  <a:srgbClr val="C90E2F"/>
                </a:solidFill>
                <a:effectLst>
                  <a:outerShdw blurRad="38100" dist="38100" dir="2700000" algn="tl">
                    <a:srgbClr val="000000">
                      <a:alpha val="43137"/>
                    </a:srgbClr>
                  </a:outerShdw>
                </a:effectLst>
                <a:latin typeface="HY견고딕" panose="02030600000101010101" pitchFamily="18" charset="-127"/>
                <a:ea typeface="HY견고딕" panose="02030600000101010101" pitchFamily="18" charset="-127"/>
              </a:rPr>
              <a:t>실시간 이상상태 탐지 자동화</a:t>
            </a:r>
            <a:endParaRPr lang="ko-KR" altLang="en-US" sz="2800" b="1" dirty="0">
              <a:solidFill>
                <a:srgbClr val="C90E2F"/>
              </a:solidFill>
              <a:effectLst>
                <a:outerShdw blurRad="38100" dist="38100" dir="2700000" algn="tl">
                  <a:srgbClr val="000000">
                    <a:alpha val="43137"/>
                  </a:srgbClr>
                </a:outerShdw>
              </a:effectLst>
            </a:endParaRPr>
          </a:p>
        </p:txBody>
      </p:sp>
      <p:sp>
        <p:nvSpPr>
          <p:cNvPr id="27" name="부제목 2">
            <a:extLst>
              <a:ext uri="{FF2B5EF4-FFF2-40B4-BE49-F238E27FC236}">
                <a16:creationId xmlns:a16="http://schemas.microsoft.com/office/drawing/2014/main" id="{5AA3AE35-20F8-4C80-83EE-A9D7E4FD3953}"/>
              </a:ext>
            </a:extLst>
          </p:cNvPr>
          <p:cNvSpPr txBox="1">
            <a:spLocks/>
          </p:cNvSpPr>
          <p:nvPr/>
        </p:nvSpPr>
        <p:spPr bwMode="auto">
          <a:xfrm>
            <a:off x="1798134" y="4548310"/>
            <a:ext cx="5547731" cy="16466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74613" indent="0" algn="r" rtl="0" eaLnBrk="0" fontAlgn="base" latinLnBrk="1" hangingPunct="0">
              <a:spcBef>
                <a:spcPct val="20000"/>
              </a:spcBef>
              <a:spcAft>
                <a:spcPct val="0"/>
              </a:spcAft>
              <a:buFont typeface="Arial" charset="0"/>
              <a:buNone/>
              <a:defRPr sz="2000" kern="1200" baseline="0">
                <a:solidFill>
                  <a:schemeClr val="tx2">
                    <a:lumMod val="75000"/>
                  </a:schemeClr>
                </a:solidFill>
                <a:effectLst>
                  <a:outerShdw blurRad="50800" dist="38100" dir="2700000" algn="tl" rotWithShape="0">
                    <a:prstClr val="black">
                      <a:alpha val="40000"/>
                    </a:prstClr>
                  </a:outerShdw>
                </a:effectLst>
                <a:latin typeface="나눔고딕" panose="020D0604000000000000" pitchFamily="50" charset="-127"/>
                <a:ea typeface="나눔고딕" panose="020D0604000000000000" pitchFamily="50" charset="-127"/>
                <a:cs typeface="+mn-cs"/>
              </a:defRPr>
            </a:lvl1pPr>
            <a:lvl2pPr marL="457200" indent="0" algn="ctr" rtl="0" eaLnBrk="0" fontAlgn="base" latinLnBrk="1" hangingPunct="0">
              <a:spcBef>
                <a:spcPct val="20000"/>
              </a:spcBef>
              <a:spcAft>
                <a:spcPct val="0"/>
              </a:spcAft>
              <a:buFont typeface="Arial" charset="0"/>
              <a:buNone/>
              <a:defRPr sz="2800" kern="1200">
                <a:solidFill>
                  <a:schemeClr val="tx1">
                    <a:tint val="75000"/>
                  </a:schemeClr>
                </a:solidFill>
                <a:latin typeface="나눔바른고딕" panose="020B0600000101010101" charset="-127"/>
                <a:ea typeface="+mn-ea"/>
                <a:cs typeface="+mn-cs"/>
              </a:defRPr>
            </a:lvl2pPr>
            <a:lvl3pPr marL="914400" indent="0" algn="ctr" rtl="0" eaLnBrk="0" fontAlgn="base" latinLnBrk="1" hangingPunct="0">
              <a:spcBef>
                <a:spcPct val="20000"/>
              </a:spcBef>
              <a:spcAft>
                <a:spcPct val="0"/>
              </a:spcAft>
              <a:buFont typeface="Arial" charset="0"/>
              <a:buNone/>
              <a:defRPr sz="2400" kern="1200">
                <a:solidFill>
                  <a:schemeClr val="tx1">
                    <a:tint val="75000"/>
                  </a:schemeClr>
                </a:solidFill>
                <a:latin typeface="나눔바른고딕" panose="020B0600000101010101" charset="-127"/>
                <a:ea typeface="+mn-ea"/>
                <a:cs typeface="+mn-cs"/>
              </a:defRPr>
            </a:lvl3pPr>
            <a:lvl4pPr marL="1371600" indent="0" algn="ctr" rtl="0" eaLnBrk="0" fontAlgn="base" latinLnBrk="1" hangingPunct="0">
              <a:spcBef>
                <a:spcPct val="20000"/>
              </a:spcBef>
              <a:spcAft>
                <a:spcPct val="0"/>
              </a:spcAft>
              <a:buFont typeface="Arial" charset="0"/>
              <a:buNone/>
              <a:defRPr sz="2000" kern="1200">
                <a:solidFill>
                  <a:schemeClr val="tx1">
                    <a:tint val="75000"/>
                  </a:schemeClr>
                </a:solidFill>
                <a:latin typeface="나눔바른고딕" panose="020B0600000101010101" charset="-127"/>
                <a:ea typeface="+mn-ea"/>
                <a:cs typeface="+mn-cs"/>
              </a:defRPr>
            </a:lvl4pPr>
            <a:lvl5pPr marL="1828800" indent="0" algn="ctr" rtl="0" eaLnBrk="0" fontAlgn="base" latinLnBrk="1" hangingPunct="0">
              <a:spcBef>
                <a:spcPct val="20000"/>
              </a:spcBef>
              <a:spcAft>
                <a:spcPct val="0"/>
              </a:spcAft>
              <a:buFont typeface="Arial" charset="0"/>
              <a:buNone/>
              <a:defRPr sz="2000" kern="1200">
                <a:solidFill>
                  <a:schemeClr val="tx1">
                    <a:tint val="75000"/>
                  </a:schemeClr>
                </a:solidFill>
                <a:latin typeface="나눔바른고딕" panose="020B0600000101010101" charset="-127"/>
                <a:ea typeface="+mn-ea"/>
                <a:cs typeface="+mn-cs"/>
              </a:defRPr>
            </a:lvl5pPr>
            <a:lvl6pPr marL="22860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0" algn="ctr"/>
            <a:r>
              <a:rPr lang="en-US" altLang="ko-KR" sz="2400" b="1" dirty="0">
                <a:solidFill>
                  <a:schemeClr val="tx1"/>
                </a:solidFill>
                <a:effectLst/>
                <a:latin typeface="HY견고딕" panose="02030600000101010101" pitchFamily="18" charset="-127"/>
                <a:ea typeface="HY견고딕" panose="02030600000101010101" pitchFamily="18" charset="-127"/>
                <a:cs typeface="Calibri" panose="020F0502020204030204" pitchFamily="34" charset="0"/>
              </a:rPr>
              <a:t>Prof. </a:t>
            </a:r>
            <a:r>
              <a:rPr lang="en-US" altLang="ko-KR" sz="2400" b="1" dirty="0" err="1">
                <a:solidFill>
                  <a:schemeClr val="tx1"/>
                </a:solidFill>
                <a:effectLst/>
                <a:latin typeface="HY견고딕" panose="02030600000101010101" pitchFamily="18" charset="-127"/>
                <a:ea typeface="HY견고딕" panose="02030600000101010101" pitchFamily="18" charset="-127"/>
                <a:cs typeface="Calibri" panose="020F0502020204030204" pitchFamily="34" charset="0"/>
              </a:rPr>
              <a:t>Jin</a:t>
            </a:r>
            <a:r>
              <a:rPr lang="en-US" altLang="ko-KR" sz="2400" b="1" dirty="0">
                <a:solidFill>
                  <a:schemeClr val="tx1"/>
                </a:solidFill>
                <a:effectLst/>
                <a:latin typeface="HY견고딕" panose="02030600000101010101" pitchFamily="18" charset="-127"/>
                <a:ea typeface="HY견고딕" panose="02030600000101010101" pitchFamily="18" charset="-127"/>
                <a:cs typeface="Calibri" panose="020F0502020204030204" pitchFamily="34" charset="0"/>
              </a:rPr>
              <a:t>, </a:t>
            </a:r>
            <a:r>
              <a:rPr lang="en-US" altLang="ko-KR" sz="2400" b="1" dirty="0" err="1">
                <a:solidFill>
                  <a:schemeClr val="tx1"/>
                </a:solidFill>
                <a:effectLst/>
                <a:latin typeface="HY견고딕" panose="02030600000101010101" pitchFamily="18" charset="-127"/>
                <a:ea typeface="HY견고딕" panose="02030600000101010101" pitchFamily="18" charset="-127"/>
                <a:cs typeface="Calibri" panose="020F0502020204030204" pitchFamily="34" charset="0"/>
              </a:rPr>
              <a:t>Seung-Seop</a:t>
            </a:r>
            <a:endParaRPr lang="en-US" altLang="ko-KR" b="1" dirty="0">
              <a:solidFill>
                <a:schemeClr val="tx1"/>
              </a:solidFill>
              <a:effectLst/>
              <a:latin typeface="HY견고딕" panose="02030600000101010101" pitchFamily="18" charset="-127"/>
              <a:ea typeface="HY견고딕" panose="02030600000101010101" pitchFamily="18" charset="-127"/>
              <a:cs typeface="Calibri" panose="020F0502020204030204" pitchFamily="34" charset="0"/>
            </a:endParaRPr>
          </a:p>
          <a:p>
            <a:pPr lvl="0" algn="ctr"/>
            <a:endParaRPr lang="en-US" altLang="ko-KR" b="1" dirty="0">
              <a:solidFill>
                <a:schemeClr val="tx1"/>
              </a:solidFill>
              <a:effectLst/>
              <a:latin typeface="HY견고딕" panose="02030600000101010101" pitchFamily="18" charset="-127"/>
              <a:ea typeface="HY견고딕" panose="02030600000101010101" pitchFamily="18" charset="-127"/>
              <a:cs typeface="Calibri" panose="020F0502020204030204" pitchFamily="34" charset="0"/>
            </a:endParaRPr>
          </a:p>
          <a:p>
            <a:pPr lvl="0" algn="ctr"/>
            <a:r>
              <a:rPr lang="en-US" altLang="ko-KR" b="1" dirty="0">
                <a:solidFill>
                  <a:schemeClr val="tx1"/>
                </a:solidFill>
                <a:effectLst/>
                <a:latin typeface="HY견고딕" panose="02030600000101010101" pitchFamily="18" charset="-127"/>
                <a:ea typeface="HY견고딕" panose="02030600000101010101" pitchFamily="18" charset="-127"/>
                <a:cs typeface="Calibri" panose="020F0502020204030204" pitchFamily="34" charset="0"/>
              </a:rPr>
              <a:t>Sejong University</a:t>
            </a:r>
          </a:p>
          <a:p>
            <a:pPr lvl="0" algn="ctr"/>
            <a:r>
              <a:rPr lang="en-US" altLang="ko-KR" b="1" dirty="0">
                <a:solidFill>
                  <a:schemeClr val="tx1"/>
                </a:solidFill>
                <a:effectLst/>
                <a:latin typeface="HY견고딕" panose="02030600000101010101" pitchFamily="18" charset="-127"/>
                <a:ea typeface="HY견고딕" panose="02030600000101010101" pitchFamily="18" charset="-127"/>
                <a:cs typeface="Calibri" panose="020F0502020204030204" pitchFamily="34" charset="0"/>
              </a:rPr>
              <a:t>Dept. of Civil Eng.</a:t>
            </a:r>
          </a:p>
        </p:txBody>
      </p:sp>
      <p:sp>
        <p:nvSpPr>
          <p:cNvPr id="3" name="TextBox 2">
            <a:extLst>
              <a:ext uri="{FF2B5EF4-FFF2-40B4-BE49-F238E27FC236}">
                <a16:creationId xmlns:a16="http://schemas.microsoft.com/office/drawing/2014/main" id="{AB39CEFE-4961-A485-252D-B55EF215377C}"/>
              </a:ext>
            </a:extLst>
          </p:cNvPr>
          <p:cNvSpPr txBox="1"/>
          <p:nvPr/>
        </p:nvSpPr>
        <p:spPr>
          <a:xfrm>
            <a:off x="-79169" y="74612"/>
            <a:ext cx="1816925" cy="369332"/>
          </a:xfrm>
          <a:prstGeom prst="rect">
            <a:avLst/>
          </a:prstGeom>
          <a:noFill/>
        </p:spPr>
        <p:txBody>
          <a:bodyPr wrap="square">
            <a:spAutoFit/>
          </a:bodyPr>
          <a:lstStyle/>
          <a:p>
            <a:pPr lvl="0" algn="ctr"/>
            <a:r>
              <a:rPr lang="en-US" altLang="ko-KR" sz="1800" b="1" dirty="0">
                <a:solidFill>
                  <a:schemeClr val="tx1"/>
                </a:solidFill>
                <a:effectLst/>
                <a:latin typeface="HY견고딕" panose="02030600000101010101" pitchFamily="18" charset="-127"/>
                <a:ea typeface="HY견고딕" panose="02030600000101010101" pitchFamily="18" charset="-127"/>
                <a:cs typeface="Calibri" panose="020F0502020204030204" pitchFamily="34" charset="0"/>
              </a:rPr>
              <a:t>2024.10.04</a:t>
            </a:r>
          </a:p>
        </p:txBody>
      </p:sp>
    </p:spTree>
    <p:extLst>
      <p:ext uri="{BB962C8B-B14F-4D97-AF65-F5344CB8AC3E}">
        <p14:creationId xmlns:p14="http://schemas.microsoft.com/office/powerpoint/2010/main" val="3486590111"/>
      </p:ext>
    </p:extLst>
  </p:cSld>
  <p:clrMapOvr>
    <a:masterClrMapping/>
  </p:clrMapOvr>
  <mc:AlternateContent xmlns:mc="http://schemas.openxmlformats.org/markup-compatibility/2006" xmlns:p14="http://schemas.microsoft.com/office/powerpoint/2010/main">
    <mc:Choice Requires="p14">
      <p:transition spd="slow" p14:dur="2000" advTm="675"/>
    </mc:Choice>
    <mc:Fallback xmlns="">
      <p:transition spd="slow" advTm="6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8264F0-1BDF-DD95-D7CB-C926F734CF8C}"/>
              </a:ext>
            </a:extLst>
          </p:cNvPr>
          <p:cNvSpPr txBox="1"/>
          <p:nvPr/>
        </p:nvSpPr>
        <p:spPr>
          <a:xfrm>
            <a:off x="289956" y="991037"/>
            <a:ext cx="8854044" cy="369332"/>
          </a:xfrm>
          <a:prstGeom prst="rect">
            <a:avLst/>
          </a:prstGeom>
          <a:noFill/>
        </p:spPr>
        <p:txBody>
          <a:bodyPr wrap="square">
            <a:spAutoFit/>
          </a:bodyPr>
          <a:lstStyle/>
          <a:p>
            <a:r>
              <a:rPr lang="es-ES_tradnl" altLang="ko-KR" b="0" dirty="0">
                <a:solidFill>
                  <a:srgbClr val="5C6166"/>
                </a:solidFill>
                <a:effectLst/>
                <a:latin typeface="Consolas" panose="020B0609020204030204" pitchFamily="49" charset="0"/>
              </a:rPr>
              <a:t>num_samples, residaul_type </a:t>
            </a:r>
            <a:r>
              <a:rPr lang="es-ES_tradnl" altLang="ko-KR" b="0" dirty="0">
                <a:solidFill>
                  <a:srgbClr val="ED9366"/>
                </a:solidFill>
                <a:effectLst/>
                <a:latin typeface="Consolas" panose="020B0609020204030204" pitchFamily="49" charset="0"/>
              </a:rPr>
              <a:t>=</a:t>
            </a:r>
            <a:r>
              <a:rPr lang="es-ES_tradnl" altLang="ko-KR" b="0" dirty="0">
                <a:solidFill>
                  <a:srgbClr val="5C6166"/>
                </a:solidFill>
                <a:effectLst/>
                <a:latin typeface="Consolas" panose="020B0609020204030204" pitchFamily="49" charset="0"/>
              </a:rPr>
              <a:t> </a:t>
            </a:r>
            <a:r>
              <a:rPr lang="es-ES_tradnl" altLang="ko-KR" b="0" dirty="0">
                <a:solidFill>
                  <a:srgbClr val="A37ACC"/>
                </a:solidFill>
                <a:effectLst/>
                <a:latin typeface="Consolas" panose="020B0609020204030204" pitchFamily="49" charset="0"/>
              </a:rPr>
              <a:t>700</a:t>
            </a:r>
            <a:r>
              <a:rPr lang="es-ES_tradnl" altLang="ko-KR" b="0" dirty="0">
                <a:solidFill>
                  <a:srgbClr val="5C6166"/>
                </a:solidFill>
                <a:effectLst/>
                <a:latin typeface="Consolas" panose="020B0609020204030204" pitchFamily="49" charset="0"/>
              </a:rPr>
              <a:t>, </a:t>
            </a:r>
            <a:r>
              <a:rPr lang="es-ES_tradnl" altLang="ko-KR" b="0" dirty="0">
                <a:solidFill>
                  <a:srgbClr val="86B300"/>
                </a:solidFill>
                <a:effectLst/>
                <a:latin typeface="Consolas" panose="020B0609020204030204" pitchFamily="49" charset="0"/>
              </a:rPr>
              <a:t>'uniform'</a:t>
            </a:r>
            <a:endParaRPr lang="es-ES_tradnl" altLang="ko-KR" b="0" dirty="0">
              <a:solidFill>
                <a:srgbClr val="5C6166"/>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51A29AE4-23AF-0DB0-DB9E-E315C588A5B1}"/>
              </a:ext>
            </a:extLst>
          </p:cNvPr>
          <p:cNvSpPr txBox="1"/>
          <p:nvPr/>
        </p:nvSpPr>
        <p:spPr>
          <a:xfrm>
            <a:off x="761777" y="1733588"/>
            <a:ext cx="2381706" cy="369332"/>
          </a:xfrm>
          <a:prstGeom prst="rect">
            <a:avLst/>
          </a:prstGeom>
          <a:noFill/>
        </p:spPr>
        <p:txBody>
          <a:bodyPr wrap="square">
            <a:spAutoFit/>
          </a:bodyPr>
          <a:lstStyle/>
          <a:p>
            <a:pPr algn="ctr"/>
            <a:r>
              <a:rPr lang="es-ES_tradnl" altLang="ko-KR" b="1" dirty="0">
                <a:solidFill>
                  <a:srgbClr val="00AEEF"/>
                </a:solidFill>
                <a:effectLst/>
                <a:latin typeface="Consolas" panose="020B0609020204030204" pitchFamily="49" charset="0"/>
              </a:rPr>
              <a:t>Alpha = 0.99</a:t>
            </a:r>
            <a:endParaRPr lang="ko-KR" altLang="en-US" b="1" dirty="0">
              <a:solidFill>
                <a:srgbClr val="00AEEF"/>
              </a:solidFill>
            </a:endParaRPr>
          </a:p>
        </p:txBody>
      </p:sp>
      <p:pic>
        <p:nvPicPr>
          <p:cNvPr id="3" name="그림 2">
            <a:extLst>
              <a:ext uri="{FF2B5EF4-FFF2-40B4-BE49-F238E27FC236}">
                <a16:creationId xmlns:a16="http://schemas.microsoft.com/office/drawing/2014/main" id="{FBA2B138-DDF5-213E-40AA-EAF0A650E8B4}"/>
              </a:ext>
            </a:extLst>
          </p:cNvPr>
          <p:cNvPicPr>
            <a:picLocks noChangeAspect="1"/>
          </p:cNvPicPr>
          <p:nvPr/>
        </p:nvPicPr>
        <p:blipFill>
          <a:blip r:embed="rId2"/>
          <a:stretch>
            <a:fillRect/>
          </a:stretch>
        </p:blipFill>
        <p:spPr>
          <a:xfrm>
            <a:off x="261386" y="2282595"/>
            <a:ext cx="3200400" cy="3200400"/>
          </a:xfrm>
          <a:prstGeom prst="rect">
            <a:avLst/>
          </a:prstGeom>
        </p:spPr>
      </p:pic>
      <p:pic>
        <p:nvPicPr>
          <p:cNvPr id="6" name="그림 5">
            <a:extLst>
              <a:ext uri="{FF2B5EF4-FFF2-40B4-BE49-F238E27FC236}">
                <a16:creationId xmlns:a16="http://schemas.microsoft.com/office/drawing/2014/main" id="{564C0900-846B-1E39-6100-8E8AB3AED3E7}"/>
              </a:ext>
            </a:extLst>
          </p:cNvPr>
          <p:cNvPicPr>
            <a:picLocks noChangeAspect="1"/>
          </p:cNvPicPr>
          <p:nvPr/>
        </p:nvPicPr>
        <p:blipFill>
          <a:blip r:embed="rId3"/>
          <a:stretch>
            <a:fillRect/>
          </a:stretch>
        </p:blipFill>
        <p:spPr>
          <a:xfrm>
            <a:off x="3726002" y="4084251"/>
            <a:ext cx="5214791" cy="1969200"/>
          </a:xfrm>
          <a:prstGeom prst="rect">
            <a:avLst/>
          </a:prstGeom>
        </p:spPr>
      </p:pic>
      <p:pic>
        <p:nvPicPr>
          <p:cNvPr id="10" name="그림 9">
            <a:extLst>
              <a:ext uri="{FF2B5EF4-FFF2-40B4-BE49-F238E27FC236}">
                <a16:creationId xmlns:a16="http://schemas.microsoft.com/office/drawing/2014/main" id="{BA700BF3-DA66-4A5C-49F8-5099B9B0A89C}"/>
              </a:ext>
            </a:extLst>
          </p:cNvPr>
          <p:cNvPicPr>
            <a:picLocks noChangeAspect="1"/>
          </p:cNvPicPr>
          <p:nvPr/>
        </p:nvPicPr>
        <p:blipFill>
          <a:blip r:embed="rId4"/>
          <a:stretch>
            <a:fillRect/>
          </a:stretch>
        </p:blipFill>
        <p:spPr>
          <a:xfrm>
            <a:off x="3726002" y="1920961"/>
            <a:ext cx="5214791" cy="1969200"/>
          </a:xfrm>
          <a:prstGeom prst="rect">
            <a:avLst/>
          </a:prstGeom>
        </p:spPr>
      </p:pic>
      <p:cxnSp>
        <p:nvCxnSpPr>
          <p:cNvPr id="13" name="직선 연결선 12">
            <a:extLst>
              <a:ext uri="{FF2B5EF4-FFF2-40B4-BE49-F238E27FC236}">
                <a16:creationId xmlns:a16="http://schemas.microsoft.com/office/drawing/2014/main" id="{7ED5E7AB-75CA-6639-5D6B-A65903BB8EC3}"/>
              </a:ext>
            </a:extLst>
          </p:cNvPr>
          <p:cNvCxnSpPr>
            <a:cxnSpLocks/>
          </p:cNvCxnSpPr>
          <p:nvPr/>
        </p:nvCxnSpPr>
        <p:spPr>
          <a:xfrm>
            <a:off x="5685685" y="3860130"/>
            <a:ext cx="1443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4FB8185-8AC0-F2CD-4CD7-23DE9261C17E}"/>
              </a:ext>
            </a:extLst>
          </p:cNvPr>
          <p:cNvCxnSpPr>
            <a:cxnSpLocks/>
          </p:cNvCxnSpPr>
          <p:nvPr/>
        </p:nvCxnSpPr>
        <p:spPr>
          <a:xfrm>
            <a:off x="5685685" y="6054956"/>
            <a:ext cx="1443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CA1BA11-A4D2-BC43-3155-35418B8D781E}"/>
              </a:ext>
            </a:extLst>
          </p:cNvPr>
          <p:cNvSpPr txBox="1"/>
          <p:nvPr/>
        </p:nvSpPr>
        <p:spPr>
          <a:xfrm>
            <a:off x="4006955" y="1587811"/>
            <a:ext cx="4755597" cy="338554"/>
          </a:xfrm>
          <a:prstGeom prst="rect">
            <a:avLst/>
          </a:prstGeom>
          <a:noFill/>
        </p:spPr>
        <p:txBody>
          <a:bodyPr wrap="none" rtlCol="0">
            <a:spAutoFit/>
          </a:bodyPr>
          <a:lstStyle/>
          <a:p>
            <a:pPr algn="ctr"/>
            <a:r>
              <a:rPr lang="en-US" altLang="ko-KR" sz="1600" b="1" dirty="0">
                <a:solidFill>
                  <a:srgbClr val="FF0000"/>
                </a:solidFill>
              </a:rPr>
              <a:t>Q-statistics for calculating threshold after PCA</a:t>
            </a:r>
            <a:endParaRPr lang="ko-KR" altLang="en-US" sz="1600" b="1" dirty="0">
              <a:solidFill>
                <a:srgbClr val="FF0000"/>
              </a:solidFill>
            </a:endParaRPr>
          </a:p>
        </p:txBody>
      </p:sp>
      <p:sp>
        <p:nvSpPr>
          <p:cNvPr id="18" name="제목 2">
            <a:extLst>
              <a:ext uri="{FF2B5EF4-FFF2-40B4-BE49-F238E27FC236}">
                <a16:creationId xmlns:a16="http://schemas.microsoft.com/office/drawing/2014/main" id="{4A0220A8-CC24-FD2D-D031-2435281347BF}"/>
              </a:ext>
            </a:extLst>
          </p:cNvPr>
          <p:cNvSpPr txBox="1">
            <a:spLocks/>
          </p:cNvSpPr>
          <p:nvPr/>
        </p:nvSpPr>
        <p:spPr>
          <a:xfrm>
            <a:off x="36152" y="151502"/>
            <a:ext cx="8917843" cy="571480"/>
          </a:xfrm>
          <a:prstGeom prst="rect">
            <a:avLst/>
          </a:prstGeom>
        </p:spPr>
        <p:txBody>
          <a:bodyPr vert="horz" lIns="91440" tIns="45720" rIns="91440" bIns="45720" rtlCol="0"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2400" b="1" dirty="0">
                <a:latin typeface="Calibri" panose="020F0502020204030204" pitchFamily="34" charset="0"/>
                <a:cs typeface="Calibri" panose="020F0502020204030204" pitchFamily="34" charset="0"/>
              </a:rPr>
              <a:t>데이터 중심학습 기반 임계치 자동산정기법 </a:t>
            </a:r>
            <a:r>
              <a:rPr lang="ko-KR" altLang="en-US" sz="2400" b="1">
                <a:latin typeface="Calibri" panose="020F0502020204030204" pitchFamily="34" charset="0"/>
                <a:cs typeface="Calibri" panose="020F0502020204030204" pitchFamily="34" charset="0"/>
              </a:rPr>
              <a:t>검증결과 </a:t>
            </a:r>
            <a:r>
              <a:rPr lang="en-US" altLang="ko-KR" sz="2400" b="1" dirty="0">
                <a:latin typeface="Calibri" panose="020F0502020204030204" pitchFamily="34" charset="0"/>
                <a:cs typeface="Calibri" panose="020F0502020204030204" pitchFamily="34" charset="0"/>
              </a:rPr>
              <a:t>#2 (1/3)</a:t>
            </a:r>
            <a:endParaRPr lang="ko-KR"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8620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8264F0-1BDF-DD95-D7CB-C926F734CF8C}"/>
              </a:ext>
            </a:extLst>
          </p:cNvPr>
          <p:cNvSpPr txBox="1"/>
          <p:nvPr/>
        </p:nvSpPr>
        <p:spPr>
          <a:xfrm>
            <a:off x="289956" y="991037"/>
            <a:ext cx="8854044" cy="369332"/>
          </a:xfrm>
          <a:prstGeom prst="rect">
            <a:avLst/>
          </a:prstGeom>
          <a:noFill/>
        </p:spPr>
        <p:txBody>
          <a:bodyPr wrap="square">
            <a:spAutoFit/>
          </a:bodyPr>
          <a:lstStyle/>
          <a:p>
            <a:r>
              <a:rPr lang="es-ES_tradnl" altLang="ko-KR" b="0" dirty="0">
                <a:solidFill>
                  <a:srgbClr val="5C6166"/>
                </a:solidFill>
                <a:effectLst/>
                <a:latin typeface="Consolas" panose="020B0609020204030204" pitchFamily="49" charset="0"/>
              </a:rPr>
              <a:t>num_samples, residaul_type </a:t>
            </a:r>
            <a:r>
              <a:rPr lang="es-ES_tradnl" altLang="ko-KR" b="0" dirty="0">
                <a:solidFill>
                  <a:srgbClr val="ED9366"/>
                </a:solidFill>
                <a:effectLst/>
                <a:latin typeface="Consolas" panose="020B0609020204030204" pitchFamily="49" charset="0"/>
              </a:rPr>
              <a:t>=</a:t>
            </a:r>
            <a:r>
              <a:rPr lang="es-ES_tradnl" altLang="ko-KR" b="0" dirty="0">
                <a:solidFill>
                  <a:srgbClr val="5C6166"/>
                </a:solidFill>
                <a:effectLst/>
                <a:latin typeface="Consolas" panose="020B0609020204030204" pitchFamily="49" charset="0"/>
              </a:rPr>
              <a:t> </a:t>
            </a:r>
            <a:r>
              <a:rPr lang="es-ES_tradnl" altLang="ko-KR" b="0" dirty="0">
                <a:solidFill>
                  <a:srgbClr val="A37ACC"/>
                </a:solidFill>
                <a:effectLst/>
                <a:latin typeface="Consolas" panose="020B0609020204030204" pitchFamily="49" charset="0"/>
              </a:rPr>
              <a:t>700</a:t>
            </a:r>
            <a:r>
              <a:rPr lang="es-ES_tradnl" altLang="ko-KR" b="0" dirty="0">
                <a:solidFill>
                  <a:srgbClr val="5C6166"/>
                </a:solidFill>
                <a:effectLst/>
                <a:latin typeface="Consolas" panose="020B0609020204030204" pitchFamily="49" charset="0"/>
              </a:rPr>
              <a:t>, </a:t>
            </a:r>
            <a:r>
              <a:rPr lang="es-ES_tradnl" altLang="ko-KR" b="0" dirty="0">
                <a:solidFill>
                  <a:srgbClr val="86B300"/>
                </a:solidFill>
                <a:effectLst/>
                <a:latin typeface="Consolas" panose="020B0609020204030204" pitchFamily="49" charset="0"/>
              </a:rPr>
              <a:t>'uniform'</a:t>
            </a:r>
            <a:endParaRPr lang="es-ES_tradnl" altLang="ko-KR" b="0" dirty="0">
              <a:solidFill>
                <a:srgbClr val="5C6166"/>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51A29AE4-23AF-0DB0-DB9E-E315C588A5B1}"/>
              </a:ext>
            </a:extLst>
          </p:cNvPr>
          <p:cNvSpPr txBox="1"/>
          <p:nvPr/>
        </p:nvSpPr>
        <p:spPr>
          <a:xfrm>
            <a:off x="761777" y="1733588"/>
            <a:ext cx="2381706" cy="369332"/>
          </a:xfrm>
          <a:prstGeom prst="rect">
            <a:avLst/>
          </a:prstGeom>
          <a:noFill/>
        </p:spPr>
        <p:txBody>
          <a:bodyPr wrap="square">
            <a:spAutoFit/>
          </a:bodyPr>
          <a:lstStyle/>
          <a:p>
            <a:pPr algn="ctr"/>
            <a:r>
              <a:rPr lang="es-ES_tradnl" altLang="ko-KR" b="1" dirty="0">
                <a:solidFill>
                  <a:srgbClr val="00AEEF"/>
                </a:solidFill>
                <a:effectLst/>
                <a:latin typeface="Consolas" panose="020B0609020204030204" pitchFamily="49" charset="0"/>
              </a:rPr>
              <a:t>Alpha = 0.95</a:t>
            </a:r>
            <a:endParaRPr lang="ko-KR" altLang="en-US" b="1" dirty="0">
              <a:solidFill>
                <a:srgbClr val="00AEEF"/>
              </a:solidFill>
            </a:endParaRPr>
          </a:p>
        </p:txBody>
      </p:sp>
      <p:pic>
        <p:nvPicPr>
          <p:cNvPr id="3" name="그림 2">
            <a:extLst>
              <a:ext uri="{FF2B5EF4-FFF2-40B4-BE49-F238E27FC236}">
                <a16:creationId xmlns:a16="http://schemas.microsoft.com/office/drawing/2014/main" id="{FBA2B138-DDF5-213E-40AA-EAF0A650E8B4}"/>
              </a:ext>
            </a:extLst>
          </p:cNvPr>
          <p:cNvPicPr>
            <a:picLocks noChangeAspect="1"/>
          </p:cNvPicPr>
          <p:nvPr/>
        </p:nvPicPr>
        <p:blipFill>
          <a:blip r:embed="rId2"/>
          <a:stretch>
            <a:fillRect/>
          </a:stretch>
        </p:blipFill>
        <p:spPr>
          <a:xfrm>
            <a:off x="261386" y="2282595"/>
            <a:ext cx="3200400" cy="3200400"/>
          </a:xfrm>
          <a:prstGeom prst="rect">
            <a:avLst/>
          </a:prstGeom>
        </p:spPr>
      </p:pic>
      <p:pic>
        <p:nvPicPr>
          <p:cNvPr id="4" name="그림 3">
            <a:extLst>
              <a:ext uri="{FF2B5EF4-FFF2-40B4-BE49-F238E27FC236}">
                <a16:creationId xmlns:a16="http://schemas.microsoft.com/office/drawing/2014/main" id="{35AAD467-CBC0-F105-3FAE-F974E70EBF40}"/>
              </a:ext>
            </a:extLst>
          </p:cNvPr>
          <p:cNvPicPr>
            <a:picLocks noChangeAspect="1"/>
          </p:cNvPicPr>
          <p:nvPr/>
        </p:nvPicPr>
        <p:blipFill>
          <a:blip r:embed="rId3"/>
          <a:stretch>
            <a:fillRect/>
          </a:stretch>
        </p:blipFill>
        <p:spPr>
          <a:xfrm>
            <a:off x="3726002" y="1920961"/>
            <a:ext cx="5214791" cy="1969200"/>
          </a:xfrm>
          <a:prstGeom prst="rect">
            <a:avLst/>
          </a:prstGeom>
        </p:spPr>
      </p:pic>
      <p:pic>
        <p:nvPicPr>
          <p:cNvPr id="7" name="그림 6">
            <a:extLst>
              <a:ext uri="{FF2B5EF4-FFF2-40B4-BE49-F238E27FC236}">
                <a16:creationId xmlns:a16="http://schemas.microsoft.com/office/drawing/2014/main" id="{EDC19C41-8753-A574-4879-C36BA191B2E5}"/>
              </a:ext>
            </a:extLst>
          </p:cNvPr>
          <p:cNvPicPr>
            <a:picLocks noChangeAspect="1"/>
          </p:cNvPicPr>
          <p:nvPr/>
        </p:nvPicPr>
        <p:blipFill>
          <a:blip r:embed="rId4"/>
          <a:stretch>
            <a:fillRect/>
          </a:stretch>
        </p:blipFill>
        <p:spPr>
          <a:xfrm>
            <a:off x="3726002" y="4084251"/>
            <a:ext cx="5214791" cy="1969200"/>
          </a:xfrm>
          <a:prstGeom prst="rect">
            <a:avLst/>
          </a:prstGeom>
        </p:spPr>
      </p:pic>
      <p:cxnSp>
        <p:nvCxnSpPr>
          <p:cNvPr id="13" name="직선 연결선 12">
            <a:extLst>
              <a:ext uri="{FF2B5EF4-FFF2-40B4-BE49-F238E27FC236}">
                <a16:creationId xmlns:a16="http://schemas.microsoft.com/office/drawing/2014/main" id="{2F6A78AE-A93B-C351-3334-BB11C12CB47F}"/>
              </a:ext>
            </a:extLst>
          </p:cNvPr>
          <p:cNvCxnSpPr>
            <a:cxnSpLocks/>
          </p:cNvCxnSpPr>
          <p:nvPr/>
        </p:nvCxnSpPr>
        <p:spPr>
          <a:xfrm>
            <a:off x="5685685" y="3860130"/>
            <a:ext cx="1443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B9C6BD74-CE3D-A55F-DA6A-28E3EB217486}"/>
              </a:ext>
            </a:extLst>
          </p:cNvPr>
          <p:cNvCxnSpPr>
            <a:cxnSpLocks/>
          </p:cNvCxnSpPr>
          <p:nvPr/>
        </p:nvCxnSpPr>
        <p:spPr>
          <a:xfrm>
            <a:off x="5685685" y="6054956"/>
            <a:ext cx="1443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0C00BF5-E962-B00D-B225-7128A7CF0CDE}"/>
              </a:ext>
            </a:extLst>
          </p:cNvPr>
          <p:cNvSpPr txBox="1"/>
          <p:nvPr/>
        </p:nvSpPr>
        <p:spPr>
          <a:xfrm>
            <a:off x="4006955" y="1587811"/>
            <a:ext cx="4755597" cy="338554"/>
          </a:xfrm>
          <a:prstGeom prst="rect">
            <a:avLst/>
          </a:prstGeom>
          <a:noFill/>
        </p:spPr>
        <p:txBody>
          <a:bodyPr wrap="none" rtlCol="0">
            <a:spAutoFit/>
          </a:bodyPr>
          <a:lstStyle/>
          <a:p>
            <a:pPr algn="ctr"/>
            <a:r>
              <a:rPr lang="en-US" altLang="ko-KR" sz="1600" b="1" dirty="0">
                <a:solidFill>
                  <a:srgbClr val="FF0000"/>
                </a:solidFill>
              </a:rPr>
              <a:t>Q-statistics for calculating threshold after PCA</a:t>
            </a:r>
            <a:endParaRPr lang="ko-KR" altLang="en-US" sz="1600" b="1" dirty="0">
              <a:solidFill>
                <a:srgbClr val="FF0000"/>
              </a:solidFill>
            </a:endParaRPr>
          </a:p>
        </p:txBody>
      </p:sp>
      <p:sp>
        <p:nvSpPr>
          <p:cNvPr id="17" name="제목 2">
            <a:extLst>
              <a:ext uri="{FF2B5EF4-FFF2-40B4-BE49-F238E27FC236}">
                <a16:creationId xmlns:a16="http://schemas.microsoft.com/office/drawing/2014/main" id="{AD497D31-F95F-1AF6-A6AC-190525C8BA33}"/>
              </a:ext>
            </a:extLst>
          </p:cNvPr>
          <p:cNvSpPr txBox="1">
            <a:spLocks/>
          </p:cNvSpPr>
          <p:nvPr/>
        </p:nvSpPr>
        <p:spPr>
          <a:xfrm>
            <a:off x="36152" y="151502"/>
            <a:ext cx="8917843" cy="571480"/>
          </a:xfrm>
          <a:prstGeom prst="rect">
            <a:avLst/>
          </a:prstGeom>
        </p:spPr>
        <p:txBody>
          <a:bodyPr vert="horz" lIns="91440" tIns="45720" rIns="91440" bIns="45720" rtlCol="0"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2400" b="1" dirty="0">
                <a:latin typeface="Calibri" panose="020F0502020204030204" pitchFamily="34" charset="0"/>
                <a:cs typeface="Calibri" panose="020F0502020204030204" pitchFamily="34" charset="0"/>
              </a:rPr>
              <a:t>데이터 중심학습 기반 임계치 자동산정기법 검증결과 </a:t>
            </a:r>
            <a:r>
              <a:rPr lang="en-US" altLang="ko-KR" sz="2400" b="1" dirty="0">
                <a:latin typeface="Calibri" panose="020F0502020204030204" pitchFamily="34" charset="0"/>
                <a:cs typeface="Calibri" panose="020F0502020204030204" pitchFamily="34" charset="0"/>
              </a:rPr>
              <a:t>#2 (2/3)</a:t>
            </a:r>
            <a:endParaRPr lang="ko-KR"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9012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8264F0-1BDF-DD95-D7CB-C926F734CF8C}"/>
              </a:ext>
            </a:extLst>
          </p:cNvPr>
          <p:cNvSpPr txBox="1"/>
          <p:nvPr/>
        </p:nvSpPr>
        <p:spPr>
          <a:xfrm>
            <a:off x="289956" y="991037"/>
            <a:ext cx="8854044" cy="369332"/>
          </a:xfrm>
          <a:prstGeom prst="rect">
            <a:avLst/>
          </a:prstGeom>
          <a:noFill/>
        </p:spPr>
        <p:txBody>
          <a:bodyPr wrap="square">
            <a:spAutoFit/>
          </a:bodyPr>
          <a:lstStyle/>
          <a:p>
            <a:r>
              <a:rPr lang="es-ES_tradnl" altLang="ko-KR" b="0" dirty="0">
                <a:solidFill>
                  <a:srgbClr val="5C6166"/>
                </a:solidFill>
                <a:effectLst/>
                <a:latin typeface="Consolas" panose="020B0609020204030204" pitchFamily="49" charset="0"/>
              </a:rPr>
              <a:t>num_samples, residaul_type </a:t>
            </a:r>
            <a:r>
              <a:rPr lang="es-ES_tradnl" altLang="ko-KR" b="0" dirty="0">
                <a:solidFill>
                  <a:srgbClr val="ED9366"/>
                </a:solidFill>
                <a:effectLst/>
                <a:latin typeface="Consolas" panose="020B0609020204030204" pitchFamily="49" charset="0"/>
              </a:rPr>
              <a:t>=</a:t>
            </a:r>
            <a:r>
              <a:rPr lang="es-ES_tradnl" altLang="ko-KR" b="0" dirty="0">
                <a:solidFill>
                  <a:srgbClr val="5C6166"/>
                </a:solidFill>
                <a:effectLst/>
                <a:latin typeface="Consolas" panose="020B0609020204030204" pitchFamily="49" charset="0"/>
              </a:rPr>
              <a:t> </a:t>
            </a:r>
            <a:r>
              <a:rPr lang="es-ES_tradnl" altLang="ko-KR" b="0" dirty="0">
                <a:solidFill>
                  <a:srgbClr val="A37ACC"/>
                </a:solidFill>
                <a:effectLst/>
                <a:latin typeface="Consolas" panose="020B0609020204030204" pitchFamily="49" charset="0"/>
              </a:rPr>
              <a:t>700</a:t>
            </a:r>
            <a:r>
              <a:rPr lang="es-ES_tradnl" altLang="ko-KR" b="0" dirty="0">
                <a:solidFill>
                  <a:srgbClr val="5C6166"/>
                </a:solidFill>
                <a:effectLst/>
                <a:latin typeface="Consolas" panose="020B0609020204030204" pitchFamily="49" charset="0"/>
              </a:rPr>
              <a:t>, </a:t>
            </a:r>
            <a:r>
              <a:rPr lang="es-ES_tradnl" altLang="ko-KR" b="0" dirty="0">
                <a:solidFill>
                  <a:srgbClr val="86B300"/>
                </a:solidFill>
                <a:effectLst/>
                <a:latin typeface="Consolas" panose="020B0609020204030204" pitchFamily="49" charset="0"/>
              </a:rPr>
              <a:t>'uniform'</a:t>
            </a:r>
            <a:endParaRPr lang="es-ES_tradnl" altLang="ko-KR" b="0" dirty="0">
              <a:solidFill>
                <a:srgbClr val="5C6166"/>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51A29AE4-23AF-0DB0-DB9E-E315C588A5B1}"/>
              </a:ext>
            </a:extLst>
          </p:cNvPr>
          <p:cNvSpPr txBox="1"/>
          <p:nvPr/>
        </p:nvSpPr>
        <p:spPr>
          <a:xfrm>
            <a:off x="761777" y="1733588"/>
            <a:ext cx="2381706" cy="369332"/>
          </a:xfrm>
          <a:prstGeom prst="rect">
            <a:avLst/>
          </a:prstGeom>
          <a:noFill/>
        </p:spPr>
        <p:txBody>
          <a:bodyPr wrap="square">
            <a:spAutoFit/>
          </a:bodyPr>
          <a:lstStyle/>
          <a:p>
            <a:pPr algn="ctr"/>
            <a:r>
              <a:rPr lang="es-ES_tradnl" altLang="ko-KR" b="1" dirty="0">
                <a:solidFill>
                  <a:srgbClr val="00AEEF"/>
                </a:solidFill>
                <a:effectLst/>
                <a:latin typeface="Consolas" panose="020B0609020204030204" pitchFamily="49" charset="0"/>
              </a:rPr>
              <a:t>Alpha = 0.90</a:t>
            </a:r>
            <a:endParaRPr lang="ko-KR" altLang="en-US" b="1" dirty="0">
              <a:solidFill>
                <a:srgbClr val="00AEEF"/>
              </a:solidFill>
            </a:endParaRPr>
          </a:p>
        </p:txBody>
      </p:sp>
      <p:pic>
        <p:nvPicPr>
          <p:cNvPr id="3" name="그림 2">
            <a:extLst>
              <a:ext uri="{FF2B5EF4-FFF2-40B4-BE49-F238E27FC236}">
                <a16:creationId xmlns:a16="http://schemas.microsoft.com/office/drawing/2014/main" id="{FBA2B138-DDF5-213E-40AA-EAF0A650E8B4}"/>
              </a:ext>
            </a:extLst>
          </p:cNvPr>
          <p:cNvPicPr>
            <a:picLocks noChangeAspect="1"/>
          </p:cNvPicPr>
          <p:nvPr/>
        </p:nvPicPr>
        <p:blipFill>
          <a:blip r:embed="rId2"/>
          <a:stretch>
            <a:fillRect/>
          </a:stretch>
        </p:blipFill>
        <p:spPr>
          <a:xfrm>
            <a:off x="261386" y="2282595"/>
            <a:ext cx="3200400" cy="3200400"/>
          </a:xfrm>
          <a:prstGeom prst="rect">
            <a:avLst/>
          </a:prstGeom>
        </p:spPr>
      </p:pic>
      <p:pic>
        <p:nvPicPr>
          <p:cNvPr id="5" name="그림 4">
            <a:extLst>
              <a:ext uri="{FF2B5EF4-FFF2-40B4-BE49-F238E27FC236}">
                <a16:creationId xmlns:a16="http://schemas.microsoft.com/office/drawing/2014/main" id="{71492372-423B-22B3-4BA1-DE980CEE8BC8}"/>
              </a:ext>
            </a:extLst>
          </p:cNvPr>
          <p:cNvPicPr>
            <a:picLocks noChangeAspect="1"/>
          </p:cNvPicPr>
          <p:nvPr/>
        </p:nvPicPr>
        <p:blipFill>
          <a:blip r:embed="rId3"/>
          <a:stretch>
            <a:fillRect/>
          </a:stretch>
        </p:blipFill>
        <p:spPr>
          <a:xfrm>
            <a:off x="3726002" y="4084251"/>
            <a:ext cx="5214791" cy="1969200"/>
          </a:xfrm>
          <a:prstGeom prst="rect">
            <a:avLst/>
          </a:prstGeom>
        </p:spPr>
      </p:pic>
      <p:pic>
        <p:nvPicPr>
          <p:cNvPr id="10" name="그림 9">
            <a:extLst>
              <a:ext uri="{FF2B5EF4-FFF2-40B4-BE49-F238E27FC236}">
                <a16:creationId xmlns:a16="http://schemas.microsoft.com/office/drawing/2014/main" id="{39BCFE42-EB4C-2859-F3BE-B2EBA69FCD31}"/>
              </a:ext>
            </a:extLst>
          </p:cNvPr>
          <p:cNvPicPr>
            <a:picLocks noChangeAspect="1"/>
          </p:cNvPicPr>
          <p:nvPr/>
        </p:nvPicPr>
        <p:blipFill>
          <a:blip r:embed="rId4"/>
          <a:stretch>
            <a:fillRect/>
          </a:stretch>
        </p:blipFill>
        <p:spPr>
          <a:xfrm>
            <a:off x="3726002" y="1920961"/>
            <a:ext cx="5214791" cy="1969200"/>
          </a:xfrm>
          <a:prstGeom prst="rect">
            <a:avLst/>
          </a:prstGeom>
        </p:spPr>
      </p:pic>
      <p:cxnSp>
        <p:nvCxnSpPr>
          <p:cNvPr id="19" name="직선 연결선 18">
            <a:extLst>
              <a:ext uri="{FF2B5EF4-FFF2-40B4-BE49-F238E27FC236}">
                <a16:creationId xmlns:a16="http://schemas.microsoft.com/office/drawing/2014/main" id="{0D6EC80C-0F43-08C9-F337-617A488C26AD}"/>
              </a:ext>
            </a:extLst>
          </p:cNvPr>
          <p:cNvCxnSpPr>
            <a:cxnSpLocks/>
          </p:cNvCxnSpPr>
          <p:nvPr/>
        </p:nvCxnSpPr>
        <p:spPr>
          <a:xfrm>
            <a:off x="5685685" y="3860130"/>
            <a:ext cx="1443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E7559ACB-CC5A-42FD-BAB4-55D78A9A60D9}"/>
              </a:ext>
            </a:extLst>
          </p:cNvPr>
          <p:cNvCxnSpPr>
            <a:cxnSpLocks/>
          </p:cNvCxnSpPr>
          <p:nvPr/>
        </p:nvCxnSpPr>
        <p:spPr>
          <a:xfrm>
            <a:off x="5685685" y="6054956"/>
            <a:ext cx="1443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7832039-6BF0-8E6A-D802-2309AE2B4967}"/>
              </a:ext>
            </a:extLst>
          </p:cNvPr>
          <p:cNvSpPr txBox="1"/>
          <p:nvPr/>
        </p:nvSpPr>
        <p:spPr>
          <a:xfrm>
            <a:off x="4006955" y="1587811"/>
            <a:ext cx="4755597" cy="338554"/>
          </a:xfrm>
          <a:prstGeom prst="rect">
            <a:avLst/>
          </a:prstGeom>
          <a:noFill/>
        </p:spPr>
        <p:txBody>
          <a:bodyPr wrap="none" rtlCol="0">
            <a:spAutoFit/>
          </a:bodyPr>
          <a:lstStyle/>
          <a:p>
            <a:pPr algn="ctr"/>
            <a:r>
              <a:rPr lang="en-US" altLang="ko-KR" sz="1600" b="1" dirty="0">
                <a:solidFill>
                  <a:srgbClr val="FF0000"/>
                </a:solidFill>
              </a:rPr>
              <a:t>Q-statistics for calculating threshold after PCA</a:t>
            </a:r>
            <a:endParaRPr lang="ko-KR" altLang="en-US" sz="1600" b="1" dirty="0">
              <a:solidFill>
                <a:srgbClr val="FF0000"/>
              </a:solidFill>
            </a:endParaRPr>
          </a:p>
        </p:txBody>
      </p:sp>
      <p:sp>
        <p:nvSpPr>
          <p:cNvPr id="22" name="제목 2">
            <a:extLst>
              <a:ext uri="{FF2B5EF4-FFF2-40B4-BE49-F238E27FC236}">
                <a16:creationId xmlns:a16="http://schemas.microsoft.com/office/drawing/2014/main" id="{C1A16DEE-E977-9915-1039-FFE07B1143BA}"/>
              </a:ext>
            </a:extLst>
          </p:cNvPr>
          <p:cNvSpPr txBox="1">
            <a:spLocks/>
          </p:cNvSpPr>
          <p:nvPr/>
        </p:nvSpPr>
        <p:spPr>
          <a:xfrm>
            <a:off x="36152" y="151502"/>
            <a:ext cx="8917843" cy="571480"/>
          </a:xfrm>
          <a:prstGeom prst="rect">
            <a:avLst/>
          </a:prstGeom>
        </p:spPr>
        <p:txBody>
          <a:bodyPr vert="horz" lIns="91440" tIns="45720" rIns="91440" bIns="45720" rtlCol="0"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2400" b="1" dirty="0">
                <a:latin typeface="Calibri" panose="020F0502020204030204" pitchFamily="34" charset="0"/>
                <a:cs typeface="Calibri" panose="020F0502020204030204" pitchFamily="34" charset="0"/>
              </a:rPr>
              <a:t>데이터 중심학습 기반 임계치 자동산정기법 검증결과 </a:t>
            </a:r>
            <a:r>
              <a:rPr lang="en-US" altLang="ko-KR" sz="2400" b="1" dirty="0">
                <a:latin typeface="Calibri" panose="020F0502020204030204" pitchFamily="34" charset="0"/>
                <a:cs typeface="Calibri" panose="020F0502020204030204" pitchFamily="34" charset="0"/>
              </a:rPr>
              <a:t>#2 (3/3)</a:t>
            </a:r>
            <a:endParaRPr lang="ko-KR"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1529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8264F0-1BDF-DD95-D7CB-C926F734CF8C}"/>
              </a:ext>
            </a:extLst>
          </p:cNvPr>
          <p:cNvSpPr txBox="1"/>
          <p:nvPr/>
        </p:nvSpPr>
        <p:spPr>
          <a:xfrm>
            <a:off x="289956" y="991037"/>
            <a:ext cx="8854044" cy="369332"/>
          </a:xfrm>
          <a:prstGeom prst="rect">
            <a:avLst/>
          </a:prstGeom>
          <a:noFill/>
        </p:spPr>
        <p:txBody>
          <a:bodyPr wrap="square">
            <a:spAutoFit/>
          </a:bodyPr>
          <a:lstStyle/>
          <a:p>
            <a:r>
              <a:rPr lang="es-ES_tradnl" altLang="ko-KR" b="0" dirty="0">
                <a:solidFill>
                  <a:srgbClr val="5C6166"/>
                </a:solidFill>
                <a:effectLst/>
                <a:latin typeface="Consolas" panose="020B0609020204030204" pitchFamily="49" charset="0"/>
              </a:rPr>
              <a:t>num_samples, residaul_type </a:t>
            </a:r>
            <a:r>
              <a:rPr lang="es-ES_tradnl" altLang="ko-KR" b="0" dirty="0">
                <a:solidFill>
                  <a:srgbClr val="ED9366"/>
                </a:solidFill>
                <a:effectLst/>
                <a:latin typeface="Consolas" panose="020B0609020204030204" pitchFamily="49" charset="0"/>
              </a:rPr>
              <a:t>=</a:t>
            </a:r>
            <a:r>
              <a:rPr lang="es-ES_tradnl" altLang="ko-KR" b="0" dirty="0">
                <a:solidFill>
                  <a:srgbClr val="5C6166"/>
                </a:solidFill>
                <a:effectLst/>
                <a:latin typeface="Consolas" panose="020B0609020204030204" pitchFamily="49" charset="0"/>
              </a:rPr>
              <a:t> </a:t>
            </a:r>
            <a:r>
              <a:rPr lang="es-ES_tradnl" altLang="ko-KR" b="0" dirty="0">
                <a:solidFill>
                  <a:srgbClr val="A37ACC"/>
                </a:solidFill>
                <a:effectLst/>
                <a:latin typeface="Consolas" panose="020B0609020204030204" pitchFamily="49" charset="0"/>
              </a:rPr>
              <a:t>700</a:t>
            </a:r>
            <a:r>
              <a:rPr lang="es-ES_tradnl" altLang="ko-KR" b="0" dirty="0">
                <a:solidFill>
                  <a:srgbClr val="5C6166"/>
                </a:solidFill>
                <a:effectLst/>
                <a:latin typeface="Consolas" panose="020B0609020204030204" pitchFamily="49" charset="0"/>
              </a:rPr>
              <a:t>, </a:t>
            </a:r>
            <a:r>
              <a:rPr lang="es-ES_tradnl" altLang="ko-KR" b="0" dirty="0">
                <a:solidFill>
                  <a:srgbClr val="86B300"/>
                </a:solidFill>
                <a:effectLst/>
                <a:latin typeface="Consolas" panose="020B0609020204030204" pitchFamily="49" charset="0"/>
              </a:rPr>
              <a:t>‘log_normal'</a:t>
            </a:r>
            <a:endParaRPr lang="es-ES_tradnl" altLang="ko-KR" b="0" dirty="0">
              <a:solidFill>
                <a:srgbClr val="5C6166"/>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51A29AE4-23AF-0DB0-DB9E-E315C588A5B1}"/>
              </a:ext>
            </a:extLst>
          </p:cNvPr>
          <p:cNvSpPr txBox="1"/>
          <p:nvPr/>
        </p:nvSpPr>
        <p:spPr>
          <a:xfrm>
            <a:off x="607398" y="1820673"/>
            <a:ext cx="2381706" cy="369332"/>
          </a:xfrm>
          <a:prstGeom prst="rect">
            <a:avLst/>
          </a:prstGeom>
          <a:noFill/>
        </p:spPr>
        <p:txBody>
          <a:bodyPr wrap="square">
            <a:spAutoFit/>
          </a:bodyPr>
          <a:lstStyle/>
          <a:p>
            <a:pPr algn="ctr"/>
            <a:r>
              <a:rPr lang="es-ES_tradnl" altLang="ko-KR" b="1" dirty="0">
                <a:solidFill>
                  <a:srgbClr val="00AEEF"/>
                </a:solidFill>
                <a:effectLst/>
                <a:latin typeface="Consolas" panose="020B0609020204030204" pitchFamily="49" charset="0"/>
              </a:rPr>
              <a:t>Alpha = 0.99</a:t>
            </a:r>
            <a:endParaRPr lang="ko-KR" altLang="en-US" b="1" dirty="0">
              <a:solidFill>
                <a:srgbClr val="00AEEF"/>
              </a:solidFill>
            </a:endParaRPr>
          </a:p>
        </p:txBody>
      </p:sp>
      <p:pic>
        <p:nvPicPr>
          <p:cNvPr id="7" name="그림 6">
            <a:extLst>
              <a:ext uri="{FF2B5EF4-FFF2-40B4-BE49-F238E27FC236}">
                <a16:creationId xmlns:a16="http://schemas.microsoft.com/office/drawing/2014/main" id="{1A993E42-C72B-001F-7D0B-9D258C53A94D}"/>
              </a:ext>
            </a:extLst>
          </p:cNvPr>
          <p:cNvPicPr>
            <a:picLocks noChangeAspect="1"/>
          </p:cNvPicPr>
          <p:nvPr/>
        </p:nvPicPr>
        <p:blipFill>
          <a:blip r:embed="rId2"/>
          <a:stretch>
            <a:fillRect/>
          </a:stretch>
        </p:blipFill>
        <p:spPr>
          <a:xfrm>
            <a:off x="198051" y="2384648"/>
            <a:ext cx="3200400" cy="3200400"/>
          </a:xfrm>
          <a:prstGeom prst="rect">
            <a:avLst/>
          </a:prstGeom>
        </p:spPr>
      </p:pic>
      <p:pic>
        <p:nvPicPr>
          <p:cNvPr id="12" name="그림 11">
            <a:extLst>
              <a:ext uri="{FF2B5EF4-FFF2-40B4-BE49-F238E27FC236}">
                <a16:creationId xmlns:a16="http://schemas.microsoft.com/office/drawing/2014/main" id="{3CD8DFA9-F0AA-761F-9426-D97794F8985A}"/>
              </a:ext>
            </a:extLst>
          </p:cNvPr>
          <p:cNvPicPr>
            <a:picLocks noChangeAspect="1"/>
          </p:cNvPicPr>
          <p:nvPr/>
        </p:nvPicPr>
        <p:blipFill>
          <a:blip r:embed="rId3"/>
          <a:stretch>
            <a:fillRect/>
          </a:stretch>
        </p:blipFill>
        <p:spPr>
          <a:xfrm>
            <a:off x="3726002" y="1920961"/>
            <a:ext cx="5214791" cy="1969200"/>
          </a:xfrm>
          <a:prstGeom prst="rect">
            <a:avLst/>
          </a:prstGeom>
        </p:spPr>
      </p:pic>
      <p:pic>
        <p:nvPicPr>
          <p:cNvPr id="17" name="그림 16">
            <a:extLst>
              <a:ext uri="{FF2B5EF4-FFF2-40B4-BE49-F238E27FC236}">
                <a16:creationId xmlns:a16="http://schemas.microsoft.com/office/drawing/2014/main" id="{1B1C8E90-3873-B97C-66E0-BCCE1439545D}"/>
              </a:ext>
            </a:extLst>
          </p:cNvPr>
          <p:cNvPicPr>
            <a:picLocks noChangeAspect="1"/>
          </p:cNvPicPr>
          <p:nvPr/>
        </p:nvPicPr>
        <p:blipFill>
          <a:blip r:embed="rId4"/>
          <a:stretch>
            <a:fillRect/>
          </a:stretch>
        </p:blipFill>
        <p:spPr>
          <a:xfrm>
            <a:off x="3726002" y="4084251"/>
            <a:ext cx="5214791" cy="1969200"/>
          </a:xfrm>
          <a:prstGeom prst="rect">
            <a:avLst/>
          </a:prstGeom>
        </p:spPr>
      </p:pic>
      <p:cxnSp>
        <p:nvCxnSpPr>
          <p:cNvPr id="25" name="직선 연결선 24">
            <a:extLst>
              <a:ext uri="{FF2B5EF4-FFF2-40B4-BE49-F238E27FC236}">
                <a16:creationId xmlns:a16="http://schemas.microsoft.com/office/drawing/2014/main" id="{5BF29975-C779-BB6A-3CC4-8893EA5376AB}"/>
              </a:ext>
            </a:extLst>
          </p:cNvPr>
          <p:cNvCxnSpPr>
            <a:cxnSpLocks/>
          </p:cNvCxnSpPr>
          <p:nvPr/>
        </p:nvCxnSpPr>
        <p:spPr>
          <a:xfrm>
            <a:off x="5685685" y="3860130"/>
            <a:ext cx="1443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D6C4EA71-53EF-C3B1-4298-99D7D3AC5899}"/>
              </a:ext>
            </a:extLst>
          </p:cNvPr>
          <p:cNvCxnSpPr>
            <a:cxnSpLocks/>
          </p:cNvCxnSpPr>
          <p:nvPr/>
        </p:nvCxnSpPr>
        <p:spPr>
          <a:xfrm>
            <a:off x="5685685" y="6054956"/>
            <a:ext cx="1443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92BFB3F-31B1-E4A6-1CAC-D76652F18990}"/>
              </a:ext>
            </a:extLst>
          </p:cNvPr>
          <p:cNvSpPr txBox="1"/>
          <p:nvPr/>
        </p:nvSpPr>
        <p:spPr>
          <a:xfrm>
            <a:off x="4006955" y="1587811"/>
            <a:ext cx="4755597" cy="338554"/>
          </a:xfrm>
          <a:prstGeom prst="rect">
            <a:avLst/>
          </a:prstGeom>
          <a:noFill/>
        </p:spPr>
        <p:txBody>
          <a:bodyPr wrap="none" rtlCol="0">
            <a:spAutoFit/>
          </a:bodyPr>
          <a:lstStyle/>
          <a:p>
            <a:pPr algn="ctr"/>
            <a:r>
              <a:rPr lang="en-US" altLang="ko-KR" sz="1600" b="1" dirty="0">
                <a:solidFill>
                  <a:srgbClr val="FF0000"/>
                </a:solidFill>
              </a:rPr>
              <a:t>Q-statistics for calculating threshold after PCA</a:t>
            </a:r>
            <a:endParaRPr lang="ko-KR" altLang="en-US" sz="1600" b="1" dirty="0">
              <a:solidFill>
                <a:srgbClr val="FF0000"/>
              </a:solidFill>
            </a:endParaRPr>
          </a:p>
        </p:txBody>
      </p:sp>
      <p:sp>
        <p:nvSpPr>
          <p:cNvPr id="28" name="제목 2">
            <a:extLst>
              <a:ext uri="{FF2B5EF4-FFF2-40B4-BE49-F238E27FC236}">
                <a16:creationId xmlns:a16="http://schemas.microsoft.com/office/drawing/2014/main" id="{B106B2C4-AB29-E38C-FFE9-0EFF6BC23CA8}"/>
              </a:ext>
            </a:extLst>
          </p:cNvPr>
          <p:cNvSpPr txBox="1">
            <a:spLocks/>
          </p:cNvSpPr>
          <p:nvPr/>
        </p:nvSpPr>
        <p:spPr>
          <a:xfrm>
            <a:off x="36152" y="151502"/>
            <a:ext cx="8917843" cy="571480"/>
          </a:xfrm>
          <a:prstGeom prst="rect">
            <a:avLst/>
          </a:prstGeom>
        </p:spPr>
        <p:txBody>
          <a:bodyPr vert="horz" lIns="91440" tIns="45720" rIns="91440" bIns="45720" rtlCol="0"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2400" b="1" dirty="0">
                <a:latin typeface="Calibri" panose="020F0502020204030204" pitchFamily="34" charset="0"/>
                <a:cs typeface="Calibri" panose="020F0502020204030204" pitchFamily="34" charset="0"/>
              </a:rPr>
              <a:t>데이터 중심학습 기반 임계치 자동산정기법 검증결과 </a:t>
            </a:r>
            <a:r>
              <a:rPr lang="en-US" altLang="ko-KR" sz="2400" b="1" dirty="0">
                <a:latin typeface="Calibri" panose="020F0502020204030204" pitchFamily="34" charset="0"/>
                <a:cs typeface="Calibri" panose="020F0502020204030204" pitchFamily="34" charset="0"/>
              </a:rPr>
              <a:t>#3 (1/3)</a:t>
            </a:r>
            <a:endParaRPr lang="ko-KR"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6441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8264F0-1BDF-DD95-D7CB-C926F734CF8C}"/>
              </a:ext>
            </a:extLst>
          </p:cNvPr>
          <p:cNvSpPr txBox="1"/>
          <p:nvPr/>
        </p:nvSpPr>
        <p:spPr>
          <a:xfrm>
            <a:off x="289956" y="991037"/>
            <a:ext cx="8854044" cy="369332"/>
          </a:xfrm>
          <a:prstGeom prst="rect">
            <a:avLst/>
          </a:prstGeom>
          <a:noFill/>
        </p:spPr>
        <p:txBody>
          <a:bodyPr wrap="square">
            <a:spAutoFit/>
          </a:bodyPr>
          <a:lstStyle/>
          <a:p>
            <a:r>
              <a:rPr lang="es-ES_tradnl" altLang="ko-KR" b="0" dirty="0">
                <a:solidFill>
                  <a:srgbClr val="5C6166"/>
                </a:solidFill>
                <a:effectLst/>
                <a:latin typeface="Consolas" panose="020B0609020204030204" pitchFamily="49" charset="0"/>
              </a:rPr>
              <a:t>num_samples, residaul_type </a:t>
            </a:r>
            <a:r>
              <a:rPr lang="es-ES_tradnl" altLang="ko-KR" b="0" dirty="0">
                <a:solidFill>
                  <a:srgbClr val="ED9366"/>
                </a:solidFill>
                <a:effectLst/>
                <a:latin typeface="Consolas" panose="020B0609020204030204" pitchFamily="49" charset="0"/>
              </a:rPr>
              <a:t>=</a:t>
            </a:r>
            <a:r>
              <a:rPr lang="es-ES_tradnl" altLang="ko-KR" b="0" dirty="0">
                <a:solidFill>
                  <a:srgbClr val="5C6166"/>
                </a:solidFill>
                <a:effectLst/>
                <a:latin typeface="Consolas" panose="020B0609020204030204" pitchFamily="49" charset="0"/>
              </a:rPr>
              <a:t> </a:t>
            </a:r>
            <a:r>
              <a:rPr lang="es-ES_tradnl" altLang="ko-KR" b="0" dirty="0">
                <a:solidFill>
                  <a:srgbClr val="A37ACC"/>
                </a:solidFill>
                <a:effectLst/>
                <a:latin typeface="Consolas" panose="020B0609020204030204" pitchFamily="49" charset="0"/>
              </a:rPr>
              <a:t>700</a:t>
            </a:r>
            <a:r>
              <a:rPr lang="es-ES_tradnl" altLang="ko-KR" b="0" dirty="0">
                <a:solidFill>
                  <a:srgbClr val="5C6166"/>
                </a:solidFill>
                <a:effectLst/>
                <a:latin typeface="Consolas" panose="020B0609020204030204" pitchFamily="49" charset="0"/>
              </a:rPr>
              <a:t>, </a:t>
            </a:r>
            <a:r>
              <a:rPr lang="es-ES_tradnl" altLang="ko-KR" b="0" dirty="0">
                <a:solidFill>
                  <a:srgbClr val="86B300"/>
                </a:solidFill>
                <a:effectLst/>
                <a:latin typeface="Consolas" panose="020B0609020204030204" pitchFamily="49" charset="0"/>
              </a:rPr>
              <a:t>‘log_normal'</a:t>
            </a:r>
            <a:endParaRPr lang="es-ES_tradnl" altLang="ko-KR" b="0" dirty="0">
              <a:solidFill>
                <a:srgbClr val="5C6166"/>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51A29AE4-23AF-0DB0-DB9E-E315C588A5B1}"/>
              </a:ext>
            </a:extLst>
          </p:cNvPr>
          <p:cNvSpPr txBox="1"/>
          <p:nvPr/>
        </p:nvSpPr>
        <p:spPr>
          <a:xfrm>
            <a:off x="607398" y="1820673"/>
            <a:ext cx="2381706" cy="369332"/>
          </a:xfrm>
          <a:prstGeom prst="rect">
            <a:avLst/>
          </a:prstGeom>
          <a:noFill/>
        </p:spPr>
        <p:txBody>
          <a:bodyPr wrap="square">
            <a:spAutoFit/>
          </a:bodyPr>
          <a:lstStyle/>
          <a:p>
            <a:pPr algn="ctr"/>
            <a:r>
              <a:rPr lang="es-ES_tradnl" altLang="ko-KR" b="1" dirty="0">
                <a:solidFill>
                  <a:srgbClr val="00AEEF"/>
                </a:solidFill>
                <a:effectLst/>
                <a:latin typeface="Consolas" panose="020B0609020204030204" pitchFamily="49" charset="0"/>
              </a:rPr>
              <a:t>Alpha = 0.95</a:t>
            </a:r>
            <a:endParaRPr lang="ko-KR" altLang="en-US" b="1" dirty="0">
              <a:solidFill>
                <a:srgbClr val="00AEEF"/>
              </a:solidFill>
            </a:endParaRPr>
          </a:p>
        </p:txBody>
      </p:sp>
      <p:pic>
        <p:nvPicPr>
          <p:cNvPr id="7" name="그림 6">
            <a:extLst>
              <a:ext uri="{FF2B5EF4-FFF2-40B4-BE49-F238E27FC236}">
                <a16:creationId xmlns:a16="http://schemas.microsoft.com/office/drawing/2014/main" id="{1A993E42-C72B-001F-7D0B-9D258C53A94D}"/>
              </a:ext>
            </a:extLst>
          </p:cNvPr>
          <p:cNvPicPr>
            <a:picLocks noChangeAspect="1"/>
          </p:cNvPicPr>
          <p:nvPr/>
        </p:nvPicPr>
        <p:blipFill>
          <a:blip r:embed="rId2"/>
          <a:stretch>
            <a:fillRect/>
          </a:stretch>
        </p:blipFill>
        <p:spPr>
          <a:xfrm>
            <a:off x="198051" y="2384648"/>
            <a:ext cx="3200400" cy="3200400"/>
          </a:xfrm>
          <a:prstGeom prst="rect">
            <a:avLst/>
          </a:prstGeom>
        </p:spPr>
      </p:pic>
      <p:pic>
        <p:nvPicPr>
          <p:cNvPr id="3" name="그림 2">
            <a:extLst>
              <a:ext uri="{FF2B5EF4-FFF2-40B4-BE49-F238E27FC236}">
                <a16:creationId xmlns:a16="http://schemas.microsoft.com/office/drawing/2014/main" id="{86824314-F83B-301E-659C-B4107C993F15}"/>
              </a:ext>
            </a:extLst>
          </p:cNvPr>
          <p:cNvPicPr>
            <a:picLocks noChangeAspect="1"/>
          </p:cNvPicPr>
          <p:nvPr/>
        </p:nvPicPr>
        <p:blipFill>
          <a:blip r:embed="rId3"/>
          <a:stretch>
            <a:fillRect/>
          </a:stretch>
        </p:blipFill>
        <p:spPr>
          <a:xfrm>
            <a:off x="3726002" y="1920961"/>
            <a:ext cx="5214791" cy="1969200"/>
          </a:xfrm>
          <a:prstGeom prst="rect">
            <a:avLst/>
          </a:prstGeom>
        </p:spPr>
      </p:pic>
      <p:pic>
        <p:nvPicPr>
          <p:cNvPr id="5" name="그림 4">
            <a:extLst>
              <a:ext uri="{FF2B5EF4-FFF2-40B4-BE49-F238E27FC236}">
                <a16:creationId xmlns:a16="http://schemas.microsoft.com/office/drawing/2014/main" id="{F61C18B4-3906-0496-91BF-B67D24D6DB0D}"/>
              </a:ext>
            </a:extLst>
          </p:cNvPr>
          <p:cNvPicPr>
            <a:picLocks noChangeAspect="1"/>
          </p:cNvPicPr>
          <p:nvPr/>
        </p:nvPicPr>
        <p:blipFill>
          <a:blip r:embed="rId4"/>
          <a:stretch>
            <a:fillRect/>
          </a:stretch>
        </p:blipFill>
        <p:spPr>
          <a:xfrm>
            <a:off x="3726002" y="4084251"/>
            <a:ext cx="5214791" cy="1969200"/>
          </a:xfrm>
          <a:prstGeom prst="rect">
            <a:avLst/>
          </a:prstGeom>
        </p:spPr>
      </p:pic>
      <p:cxnSp>
        <p:nvCxnSpPr>
          <p:cNvPr id="11" name="직선 연결선 10">
            <a:extLst>
              <a:ext uri="{FF2B5EF4-FFF2-40B4-BE49-F238E27FC236}">
                <a16:creationId xmlns:a16="http://schemas.microsoft.com/office/drawing/2014/main" id="{9B574EAC-EC62-4A5B-35A0-7C80F05F2E47}"/>
              </a:ext>
            </a:extLst>
          </p:cNvPr>
          <p:cNvCxnSpPr>
            <a:cxnSpLocks/>
          </p:cNvCxnSpPr>
          <p:nvPr/>
        </p:nvCxnSpPr>
        <p:spPr>
          <a:xfrm>
            <a:off x="5685685" y="3860130"/>
            <a:ext cx="1443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B5E69F64-CBFC-7B1A-7770-C836A56F30EF}"/>
              </a:ext>
            </a:extLst>
          </p:cNvPr>
          <p:cNvCxnSpPr>
            <a:cxnSpLocks/>
          </p:cNvCxnSpPr>
          <p:nvPr/>
        </p:nvCxnSpPr>
        <p:spPr>
          <a:xfrm>
            <a:off x="5685685" y="6054956"/>
            <a:ext cx="1443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72DCE8-BAAB-BDA2-9B00-F4F0B73D4A27}"/>
              </a:ext>
            </a:extLst>
          </p:cNvPr>
          <p:cNvSpPr txBox="1"/>
          <p:nvPr/>
        </p:nvSpPr>
        <p:spPr>
          <a:xfrm>
            <a:off x="4006955" y="1587811"/>
            <a:ext cx="4755597" cy="338554"/>
          </a:xfrm>
          <a:prstGeom prst="rect">
            <a:avLst/>
          </a:prstGeom>
          <a:noFill/>
        </p:spPr>
        <p:txBody>
          <a:bodyPr wrap="none" rtlCol="0">
            <a:spAutoFit/>
          </a:bodyPr>
          <a:lstStyle/>
          <a:p>
            <a:pPr algn="ctr"/>
            <a:r>
              <a:rPr lang="en-US" altLang="ko-KR" sz="1600" b="1" dirty="0">
                <a:solidFill>
                  <a:srgbClr val="FF0000"/>
                </a:solidFill>
              </a:rPr>
              <a:t>Q-statistics for calculating threshold after PCA</a:t>
            </a:r>
            <a:endParaRPr lang="ko-KR" altLang="en-US" sz="1600" b="1" dirty="0">
              <a:solidFill>
                <a:srgbClr val="FF0000"/>
              </a:solidFill>
            </a:endParaRPr>
          </a:p>
        </p:txBody>
      </p:sp>
      <p:sp>
        <p:nvSpPr>
          <p:cNvPr id="16" name="제목 2">
            <a:extLst>
              <a:ext uri="{FF2B5EF4-FFF2-40B4-BE49-F238E27FC236}">
                <a16:creationId xmlns:a16="http://schemas.microsoft.com/office/drawing/2014/main" id="{6FF9C439-9508-C2BB-45C3-F0747AC89373}"/>
              </a:ext>
            </a:extLst>
          </p:cNvPr>
          <p:cNvSpPr txBox="1">
            <a:spLocks/>
          </p:cNvSpPr>
          <p:nvPr/>
        </p:nvSpPr>
        <p:spPr>
          <a:xfrm>
            <a:off x="36152" y="151502"/>
            <a:ext cx="8917843" cy="571480"/>
          </a:xfrm>
          <a:prstGeom prst="rect">
            <a:avLst/>
          </a:prstGeom>
        </p:spPr>
        <p:txBody>
          <a:bodyPr vert="horz" lIns="91440" tIns="45720" rIns="91440" bIns="45720" rtlCol="0"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2400" b="1" dirty="0">
                <a:latin typeface="Calibri" panose="020F0502020204030204" pitchFamily="34" charset="0"/>
                <a:cs typeface="Calibri" panose="020F0502020204030204" pitchFamily="34" charset="0"/>
              </a:rPr>
              <a:t>데이터 중심학습 기반 임계치 자동산정기법 검증결과 </a:t>
            </a:r>
            <a:r>
              <a:rPr lang="en-US" altLang="ko-KR" sz="2400" b="1" dirty="0">
                <a:latin typeface="Calibri" panose="020F0502020204030204" pitchFamily="34" charset="0"/>
                <a:cs typeface="Calibri" panose="020F0502020204030204" pitchFamily="34" charset="0"/>
              </a:rPr>
              <a:t>#3 (2/3)</a:t>
            </a:r>
            <a:endParaRPr lang="ko-KR"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0146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8264F0-1BDF-DD95-D7CB-C926F734CF8C}"/>
              </a:ext>
            </a:extLst>
          </p:cNvPr>
          <p:cNvSpPr txBox="1"/>
          <p:nvPr/>
        </p:nvSpPr>
        <p:spPr>
          <a:xfrm>
            <a:off x="289956" y="991037"/>
            <a:ext cx="8854044" cy="369332"/>
          </a:xfrm>
          <a:prstGeom prst="rect">
            <a:avLst/>
          </a:prstGeom>
          <a:noFill/>
        </p:spPr>
        <p:txBody>
          <a:bodyPr wrap="square">
            <a:spAutoFit/>
          </a:bodyPr>
          <a:lstStyle/>
          <a:p>
            <a:r>
              <a:rPr lang="es-ES_tradnl" altLang="ko-KR" b="0" dirty="0">
                <a:solidFill>
                  <a:srgbClr val="5C6166"/>
                </a:solidFill>
                <a:effectLst/>
                <a:latin typeface="Consolas" panose="020B0609020204030204" pitchFamily="49" charset="0"/>
              </a:rPr>
              <a:t>num_samples, residaul_type </a:t>
            </a:r>
            <a:r>
              <a:rPr lang="es-ES_tradnl" altLang="ko-KR" b="0" dirty="0">
                <a:solidFill>
                  <a:srgbClr val="ED9366"/>
                </a:solidFill>
                <a:effectLst/>
                <a:latin typeface="Consolas" panose="020B0609020204030204" pitchFamily="49" charset="0"/>
              </a:rPr>
              <a:t>=</a:t>
            </a:r>
            <a:r>
              <a:rPr lang="es-ES_tradnl" altLang="ko-KR" b="0" dirty="0">
                <a:solidFill>
                  <a:srgbClr val="5C6166"/>
                </a:solidFill>
                <a:effectLst/>
                <a:latin typeface="Consolas" panose="020B0609020204030204" pitchFamily="49" charset="0"/>
              </a:rPr>
              <a:t> </a:t>
            </a:r>
            <a:r>
              <a:rPr lang="es-ES_tradnl" altLang="ko-KR" b="0" dirty="0">
                <a:solidFill>
                  <a:srgbClr val="A37ACC"/>
                </a:solidFill>
                <a:effectLst/>
                <a:latin typeface="Consolas" panose="020B0609020204030204" pitchFamily="49" charset="0"/>
              </a:rPr>
              <a:t>700</a:t>
            </a:r>
            <a:r>
              <a:rPr lang="es-ES_tradnl" altLang="ko-KR" b="0" dirty="0">
                <a:solidFill>
                  <a:srgbClr val="5C6166"/>
                </a:solidFill>
                <a:effectLst/>
                <a:latin typeface="Consolas" panose="020B0609020204030204" pitchFamily="49" charset="0"/>
              </a:rPr>
              <a:t>, </a:t>
            </a:r>
            <a:r>
              <a:rPr lang="es-ES_tradnl" altLang="ko-KR" b="0" dirty="0">
                <a:solidFill>
                  <a:srgbClr val="86B300"/>
                </a:solidFill>
                <a:effectLst/>
                <a:latin typeface="Consolas" panose="020B0609020204030204" pitchFamily="49" charset="0"/>
              </a:rPr>
              <a:t>‘log_normal'</a:t>
            </a:r>
            <a:endParaRPr lang="es-ES_tradnl" altLang="ko-KR" b="0" dirty="0">
              <a:solidFill>
                <a:srgbClr val="5C6166"/>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51A29AE4-23AF-0DB0-DB9E-E315C588A5B1}"/>
              </a:ext>
            </a:extLst>
          </p:cNvPr>
          <p:cNvSpPr txBox="1"/>
          <p:nvPr/>
        </p:nvSpPr>
        <p:spPr>
          <a:xfrm>
            <a:off x="607398" y="1820673"/>
            <a:ext cx="2381706" cy="369332"/>
          </a:xfrm>
          <a:prstGeom prst="rect">
            <a:avLst/>
          </a:prstGeom>
          <a:noFill/>
        </p:spPr>
        <p:txBody>
          <a:bodyPr wrap="square">
            <a:spAutoFit/>
          </a:bodyPr>
          <a:lstStyle/>
          <a:p>
            <a:pPr algn="ctr"/>
            <a:r>
              <a:rPr lang="es-ES_tradnl" altLang="ko-KR" b="1" dirty="0">
                <a:solidFill>
                  <a:srgbClr val="00AEEF"/>
                </a:solidFill>
                <a:effectLst/>
                <a:latin typeface="Consolas" panose="020B0609020204030204" pitchFamily="49" charset="0"/>
              </a:rPr>
              <a:t>Alpha = 0.90</a:t>
            </a:r>
            <a:endParaRPr lang="ko-KR" altLang="en-US" b="1" dirty="0">
              <a:solidFill>
                <a:srgbClr val="00AEEF"/>
              </a:solidFill>
            </a:endParaRPr>
          </a:p>
        </p:txBody>
      </p:sp>
      <p:pic>
        <p:nvPicPr>
          <p:cNvPr id="7" name="그림 6">
            <a:extLst>
              <a:ext uri="{FF2B5EF4-FFF2-40B4-BE49-F238E27FC236}">
                <a16:creationId xmlns:a16="http://schemas.microsoft.com/office/drawing/2014/main" id="{1A993E42-C72B-001F-7D0B-9D258C53A94D}"/>
              </a:ext>
            </a:extLst>
          </p:cNvPr>
          <p:cNvPicPr>
            <a:picLocks noChangeAspect="1"/>
          </p:cNvPicPr>
          <p:nvPr/>
        </p:nvPicPr>
        <p:blipFill>
          <a:blip r:embed="rId2"/>
          <a:stretch>
            <a:fillRect/>
          </a:stretch>
        </p:blipFill>
        <p:spPr>
          <a:xfrm>
            <a:off x="198051" y="2384648"/>
            <a:ext cx="3200400" cy="3200400"/>
          </a:xfrm>
          <a:prstGeom prst="rect">
            <a:avLst/>
          </a:prstGeom>
        </p:spPr>
      </p:pic>
      <p:pic>
        <p:nvPicPr>
          <p:cNvPr id="4" name="그림 3">
            <a:extLst>
              <a:ext uri="{FF2B5EF4-FFF2-40B4-BE49-F238E27FC236}">
                <a16:creationId xmlns:a16="http://schemas.microsoft.com/office/drawing/2014/main" id="{FF9F556A-C8D6-9092-B1DC-F1E6E0801400}"/>
              </a:ext>
            </a:extLst>
          </p:cNvPr>
          <p:cNvPicPr>
            <a:picLocks noChangeAspect="1"/>
          </p:cNvPicPr>
          <p:nvPr/>
        </p:nvPicPr>
        <p:blipFill>
          <a:blip r:embed="rId3"/>
          <a:stretch>
            <a:fillRect/>
          </a:stretch>
        </p:blipFill>
        <p:spPr>
          <a:xfrm>
            <a:off x="3726002" y="4084251"/>
            <a:ext cx="5214791" cy="1969200"/>
          </a:xfrm>
          <a:prstGeom prst="rect">
            <a:avLst/>
          </a:prstGeom>
        </p:spPr>
      </p:pic>
      <p:pic>
        <p:nvPicPr>
          <p:cNvPr id="10" name="그림 9">
            <a:extLst>
              <a:ext uri="{FF2B5EF4-FFF2-40B4-BE49-F238E27FC236}">
                <a16:creationId xmlns:a16="http://schemas.microsoft.com/office/drawing/2014/main" id="{57C4B58A-CE29-7C72-866F-97B4C95C140F}"/>
              </a:ext>
            </a:extLst>
          </p:cNvPr>
          <p:cNvPicPr>
            <a:picLocks noChangeAspect="1"/>
          </p:cNvPicPr>
          <p:nvPr/>
        </p:nvPicPr>
        <p:blipFill>
          <a:blip r:embed="rId4"/>
          <a:stretch>
            <a:fillRect/>
          </a:stretch>
        </p:blipFill>
        <p:spPr>
          <a:xfrm>
            <a:off x="3726002" y="1920961"/>
            <a:ext cx="5214791" cy="1969200"/>
          </a:xfrm>
          <a:prstGeom prst="rect">
            <a:avLst/>
          </a:prstGeom>
        </p:spPr>
      </p:pic>
      <p:cxnSp>
        <p:nvCxnSpPr>
          <p:cNvPr id="13" name="직선 연결선 12">
            <a:extLst>
              <a:ext uri="{FF2B5EF4-FFF2-40B4-BE49-F238E27FC236}">
                <a16:creationId xmlns:a16="http://schemas.microsoft.com/office/drawing/2014/main" id="{DA2D51AF-2B8D-3BD0-3E86-E66F0981CEDF}"/>
              </a:ext>
            </a:extLst>
          </p:cNvPr>
          <p:cNvCxnSpPr>
            <a:cxnSpLocks/>
          </p:cNvCxnSpPr>
          <p:nvPr/>
        </p:nvCxnSpPr>
        <p:spPr>
          <a:xfrm>
            <a:off x="5685685" y="3860130"/>
            <a:ext cx="1443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663D47A6-C41A-B396-912D-67DBE62223B7}"/>
              </a:ext>
            </a:extLst>
          </p:cNvPr>
          <p:cNvCxnSpPr>
            <a:cxnSpLocks/>
          </p:cNvCxnSpPr>
          <p:nvPr/>
        </p:nvCxnSpPr>
        <p:spPr>
          <a:xfrm>
            <a:off x="5685685" y="6054956"/>
            <a:ext cx="1443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64DF07E-C63D-A30F-9330-E31CBF18A242}"/>
              </a:ext>
            </a:extLst>
          </p:cNvPr>
          <p:cNvSpPr txBox="1"/>
          <p:nvPr/>
        </p:nvSpPr>
        <p:spPr>
          <a:xfrm>
            <a:off x="4006955" y="1587811"/>
            <a:ext cx="4755597" cy="338554"/>
          </a:xfrm>
          <a:prstGeom prst="rect">
            <a:avLst/>
          </a:prstGeom>
          <a:noFill/>
        </p:spPr>
        <p:txBody>
          <a:bodyPr wrap="none" rtlCol="0">
            <a:spAutoFit/>
          </a:bodyPr>
          <a:lstStyle/>
          <a:p>
            <a:pPr algn="ctr"/>
            <a:r>
              <a:rPr lang="en-US" altLang="ko-KR" sz="1600" b="1" dirty="0">
                <a:solidFill>
                  <a:srgbClr val="FF0000"/>
                </a:solidFill>
              </a:rPr>
              <a:t>Q-statistics for calculating threshold after PCA</a:t>
            </a:r>
            <a:endParaRPr lang="ko-KR" altLang="en-US" sz="1600" b="1" dirty="0">
              <a:solidFill>
                <a:srgbClr val="FF0000"/>
              </a:solidFill>
            </a:endParaRPr>
          </a:p>
        </p:txBody>
      </p:sp>
      <p:sp>
        <p:nvSpPr>
          <p:cNvPr id="17" name="제목 2">
            <a:extLst>
              <a:ext uri="{FF2B5EF4-FFF2-40B4-BE49-F238E27FC236}">
                <a16:creationId xmlns:a16="http://schemas.microsoft.com/office/drawing/2014/main" id="{6206126F-A01F-EA59-2C84-83D97EE9D3A2}"/>
              </a:ext>
            </a:extLst>
          </p:cNvPr>
          <p:cNvSpPr txBox="1">
            <a:spLocks/>
          </p:cNvSpPr>
          <p:nvPr/>
        </p:nvSpPr>
        <p:spPr>
          <a:xfrm>
            <a:off x="36152" y="151502"/>
            <a:ext cx="8917843" cy="571480"/>
          </a:xfrm>
          <a:prstGeom prst="rect">
            <a:avLst/>
          </a:prstGeom>
        </p:spPr>
        <p:txBody>
          <a:bodyPr vert="horz" lIns="91440" tIns="45720" rIns="91440" bIns="45720" rtlCol="0"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2400" b="1" dirty="0">
                <a:latin typeface="Calibri" panose="020F0502020204030204" pitchFamily="34" charset="0"/>
                <a:cs typeface="Calibri" panose="020F0502020204030204" pitchFamily="34" charset="0"/>
              </a:rPr>
              <a:t>데이터 중심학습 기반 임계치 자동산정기법 검증결과 </a:t>
            </a:r>
            <a:r>
              <a:rPr lang="en-US" altLang="ko-KR" sz="2400" b="1" dirty="0">
                <a:latin typeface="Calibri" panose="020F0502020204030204" pitchFamily="34" charset="0"/>
                <a:cs typeface="Calibri" panose="020F0502020204030204" pitchFamily="34" charset="0"/>
              </a:rPr>
              <a:t>#3 (3/3)</a:t>
            </a:r>
            <a:endParaRPr lang="ko-KR"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7625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8264F0-1BDF-DD95-D7CB-C926F734CF8C}"/>
              </a:ext>
            </a:extLst>
          </p:cNvPr>
          <p:cNvSpPr txBox="1"/>
          <p:nvPr/>
        </p:nvSpPr>
        <p:spPr>
          <a:xfrm>
            <a:off x="289956" y="991037"/>
            <a:ext cx="8854044" cy="369332"/>
          </a:xfrm>
          <a:prstGeom prst="rect">
            <a:avLst/>
          </a:prstGeom>
          <a:noFill/>
        </p:spPr>
        <p:txBody>
          <a:bodyPr wrap="square">
            <a:spAutoFit/>
          </a:bodyPr>
          <a:lstStyle/>
          <a:p>
            <a:r>
              <a:rPr lang="es-ES_tradnl" altLang="ko-KR" b="0" dirty="0">
                <a:solidFill>
                  <a:srgbClr val="5C6166"/>
                </a:solidFill>
                <a:effectLst/>
                <a:latin typeface="Consolas" panose="020B0609020204030204" pitchFamily="49" charset="0"/>
              </a:rPr>
              <a:t>num_samples, residaul_type </a:t>
            </a:r>
            <a:r>
              <a:rPr lang="es-ES_tradnl" altLang="ko-KR" b="0" dirty="0">
                <a:solidFill>
                  <a:srgbClr val="ED9366"/>
                </a:solidFill>
                <a:effectLst/>
                <a:latin typeface="Consolas" panose="020B0609020204030204" pitchFamily="49" charset="0"/>
              </a:rPr>
              <a:t>=</a:t>
            </a:r>
            <a:r>
              <a:rPr lang="es-ES_tradnl" altLang="ko-KR" b="0" dirty="0">
                <a:solidFill>
                  <a:srgbClr val="5C6166"/>
                </a:solidFill>
                <a:effectLst/>
                <a:latin typeface="Consolas" panose="020B0609020204030204" pitchFamily="49" charset="0"/>
              </a:rPr>
              <a:t> </a:t>
            </a:r>
            <a:r>
              <a:rPr lang="es-ES_tradnl" altLang="ko-KR" b="0" dirty="0">
                <a:solidFill>
                  <a:srgbClr val="A37ACC"/>
                </a:solidFill>
                <a:effectLst/>
                <a:latin typeface="Consolas" panose="020B0609020204030204" pitchFamily="49" charset="0"/>
              </a:rPr>
              <a:t>700</a:t>
            </a:r>
            <a:r>
              <a:rPr lang="es-ES_tradnl" altLang="ko-KR" b="0" dirty="0">
                <a:solidFill>
                  <a:srgbClr val="5C6166"/>
                </a:solidFill>
                <a:effectLst/>
                <a:latin typeface="Consolas" panose="020B0609020204030204" pitchFamily="49" charset="0"/>
              </a:rPr>
              <a:t>, </a:t>
            </a:r>
            <a:r>
              <a:rPr lang="es-ES_tradnl" altLang="ko-KR" b="0" dirty="0">
                <a:solidFill>
                  <a:srgbClr val="86B300"/>
                </a:solidFill>
                <a:effectLst/>
                <a:latin typeface="Consolas" panose="020B0609020204030204" pitchFamily="49" charset="0"/>
              </a:rPr>
              <a:t>‘gumble_l'</a:t>
            </a:r>
            <a:endParaRPr lang="es-ES_tradnl" altLang="ko-KR" b="0" dirty="0">
              <a:solidFill>
                <a:srgbClr val="5C6166"/>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51A29AE4-23AF-0DB0-DB9E-E315C588A5B1}"/>
              </a:ext>
            </a:extLst>
          </p:cNvPr>
          <p:cNvSpPr txBox="1"/>
          <p:nvPr/>
        </p:nvSpPr>
        <p:spPr>
          <a:xfrm>
            <a:off x="607398" y="1820673"/>
            <a:ext cx="2381706" cy="369332"/>
          </a:xfrm>
          <a:prstGeom prst="rect">
            <a:avLst/>
          </a:prstGeom>
          <a:noFill/>
        </p:spPr>
        <p:txBody>
          <a:bodyPr wrap="square">
            <a:spAutoFit/>
          </a:bodyPr>
          <a:lstStyle/>
          <a:p>
            <a:pPr algn="ctr"/>
            <a:r>
              <a:rPr lang="es-ES_tradnl" altLang="ko-KR" b="1" dirty="0">
                <a:solidFill>
                  <a:srgbClr val="00AEEF"/>
                </a:solidFill>
                <a:effectLst/>
                <a:latin typeface="Consolas" panose="020B0609020204030204" pitchFamily="49" charset="0"/>
              </a:rPr>
              <a:t>Alpha = 0.99</a:t>
            </a:r>
            <a:endParaRPr lang="ko-KR" altLang="en-US" b="1" dirty="0">
              <a:solidFill>
                <a:srgbClr val="00AEEF"/>
              </a:solidFill>
            </a:endParaRPr>
          </a:p>
        </p:txBody>
      </p:sp>
      <p:pic>
        <p:nvPicPr>
          <p:cNvPr id="17" name="그림 16">
            <a:extLst>
              <a:ext uri="{FF2B5EF4-FFF2-40B4-BE49-F238E27FC236}">
                <a16:creationId xmlns:a16="http://schemas.microsoft.com/office/drawing/2014/main" id="{656E73D9-7C1D-C3B5-F1A7-8264292E640F}"/>
              </a:ext>
            </a:extLst>
          </p:cNvPr>
          <p:cNvPicPr>
            <a:picLocks noChangeAspect="1"/>
          </p:cNvPicPr>
          <p:nvPr/>
        </p:nvPicPr>
        <p:blipFill>
          <a:blip r:embed="rId2"/>
          <a:stretch>
            <a:fillRect/>
          </a:stretch>
        </p:blipFill>
        <p:spPr>
          <a:xfrm>
            <a:off x="198051" y="2384648"/>
            <a:ext cx="3200400" cy="3200400"/>
          </a:xfrm>
          <a:prstGeom prst="rect">
            <a:avLst/>
          </a:prstGeom>
        </p:spPr>
      </p:pic>
      <p:pic>
        <p:nvPicPr>
          <p:cNvPr id="19" name="그림 18">
            <a:extLst>
              <a:ext uri="{FF2B5EF4-FFF2-40B4-BE49-F238E27FC236}">
                <a16:creationId xmlns:a16="http://schemas.microsoft.com/office/drawing/2014/main" id="{042AA3A8-487C-B581-5157-796D5E2E29C3}"/>
              </a:ext>
            </a:extLst>
          </p:cNvPr>
          <p:cNvPicPr>
            <a:picLocks noChangeAspect="1"/>
          </p:cNvPicPr>
          <p:nvPr/>
        </p:nvPicPr>
        <p:blipFill>
          <a:blip r:embed="rId3"/>
          <a:stretch>
            <a:fillRect/>
          </a:stretch>
        </p:blipFill>
        <p:spPr>
          <a:xfrm>
            <a:off x="3726002" y="1920961"/>
            <a:ext cx="5158617" cy="1969200"/>
          </a:xfrm>
          <a:prstGeom prst="rect">
            <a:avLst/>
          </a:prstGeom>
        </p:spPr>
      </p:pic>
      <p:pic>
        <p:nvPicPr>
          <p:cNvPr id="21" name="그림 20">
            <a:extLst>
              <a:ext uri="{FF2B5EF4-FFF2-40B4-BE49-F238E27FC236}">
                <a16:creationId xmlns:a16="http://schemas.microsoft.com/office/drawing/2014/main" id="{69E6E503-A1C9-A063-2A66-5E77A888A140}"/>
              </a:ext>
            </a:extLst>
          </p:cNvPr>
          <p:cNvPicPr>
            <a:picLocks noChangeAspect="1"/>
          </p:cNvPicPr>
          <p:nvPr/>
        </p:nvPicPr>
        <p:blipFill>
          <a:blip r:embed="rId4"/>
          <a:stretch>
            <a:fillRect/>
          </a:stretch>
        </p:blipFill>
        <p:spPr>
          <a:xfrm>
            <a:off x="3726002" y="4084251"/>
            <a:ext cx="5158617" cy="1969200"/>
          </a:xfrm>
          <a:prstGeom prst="rect">
            <a:avLst/>
          </a:prstGeom>
        </p:spPr>
      </p:pic>
      <p:cxnSp>
        <p:nvCxnSpPr>
          <p:cNvPr id="29" name="직선 연결선 28">
            <a:extLst>
              <a:ext uri="{FF2B5EF4-FFF2-40B4-BE49-F238E27FC236}">
                <a16:creationId xmlns:a16="http://schemas.microsoft.com/office/drawing/2014/main" id="{A4D46395-FD13-95F5-B96B-88FBA2FCACFF}"/>
              </a:ext>
            </a:extLst>
          </p:cNvPr>
          <p:cNvCxnSpPr>
            <a:cxnSpLocks/>
          </p:cNvCxnSpPr>
          <p:nvPr/>
        </p:nvCxnSpPr>
        <p:spPr>
          <a:xfrm>
            <a:off x="5685685" y="3860130"/>
            <a:ext cx="1443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0026D282-BD96-AEB2-3F22-ACDE45EA5417}"/>
              </a:ext>
            </a:extLst>
          </p:cNvPr>
          <p:cNvCxnSpPr>
            <a:cxnSpLocks/>
          </p:cNvCxnSpPr>
          <p:nvPr/>
        </p:nvCxnSpPr>
        <p:spPr>
          <a:xfrm>
            <a:off x="5685685" y="6054956"/>
            <a:ext cx="1443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93B871F-A822-3076-F704-E9E1ACF87389}"/>
              </a:ext>
            </a:extLst>
          </p:cNvPr>
          <p:cNvSpPr txBox="1"/>
          <p:nvPr/>
        </p:nvSpPr>
        <p:spPr>
          <a:xfrm>
            <a:off x="4006955" y="1587811"/>
            <a:ext cx="4755597" cy="338554"/>
          </a:xfrm>
          <a:prstGeom prst="rect">
            <a:avLst/>
          </a:prstGeom>
          <a:noFill/>
        </p:spPr>
        <p:txBody>
          <a:bodyPr wrap="none" rtlCol="0">
            <a:spAutoFit/>
          </a:bodyPr>
          <a:lstStyle/>
          <a:p>
            <a:pPr algn="ctr"/>
            <a:r>
              <a:rPr lang="en-US" altLang="ko-KR" sz="1600" b="1" dirty="0">
                <a:solidFill>
                  <a:srgbClr val="FF0000"/>
                </a:solidFill>
              </a:rPr>
              <a:t>Q-statistics for calculating threshold after PCA</a:t>
            </a:r>
            <a:endParaRPr lang="ko-KR" altLang="en-US" sz="1600" b="1" dirty="0">
              <a:solidFill>
                <a:srgbClr val="FF0000"/>
              </a:solidFill>
            </a:endParaRPr>
          </a:p>
        </p:txBody>
      </p:sp>
      <p:sp>
        <p:nvSpPr>
          <p:cNvPr id="32" name="제목 2">
            <a:extLst>
              <a:ext uri="{FF2B5EF4-FFF2-40B4-BE49-F238E27FC236}">
                <a16:creationId xmlns:a16="http://schemas.microsoft.com/office/drawing/2014/main" id="{53D43B1F-77E7-643A-F812-1952FF63B27E}"/>
              </a:ext>
            </a:extLst>
          </p:cNvPr>
          <p:cNvSpPr txBox="1">
            <a:spLocks/>
          </p:cNvSpPr>
          <p:nvPr/>
        </p:nvSpPr>
        <p:spPr>
          <a:xfrm>
            <a:off x="36152" y="151502"/>
            <a:ext cx="8917843" cy="571480"/>
          </a:xfrm>
          <a:prstGeom prst="rect">
            <a:avLst/>
          </a:prstGeom>
        </p:spPr>
        <p:txBody>
          <a:bodyPr vert="horz" lIns="91440" tIns="45720" rIns="91440" bIns="45720" rtlCol="0"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2400" b="1" dirty="0">
                <a:latin typeface="Calibri" panose="020F0502020204030204" pitchFamily="34" charset="0"/>
                <a:cs typeface="Calibri" panose="020F0502020204030204" pitchFamily="34" charset="0"/>
              </a:rPr>
              <a:t>데이터 중심학습 기반 임계치 자동산정기법 검증결과 </a:t>
            </a:r>
            <a:r>
              <a:rPr lang="en-US" altLang="ko-KR" sz="2400" b="1" dirty="0">
                <a:latin typeface="Calibri" panose="020F0502020204030204" pitchFamily="34" charset="0"/>
                <a:cs typeface="Calibri" panose="020F0502020204030204" pitchFamily="34" charset="0"/>
              </a:rPr>
              <a:t>#4 (1/3)</a:t>
            </a:r>
            <a:endParaRPr lang="ko-KR"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92437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8264F0-1BDF-DD95-D7CB-C926F734CF8C}"/>
              </a:ext>
            </a:extLst>
          </p:cNvPr>
          <p:cNvSpPr txBox="1"/>
          <p:nvPr/>
        </p:nvSpPr>
        <p:spPr>
          <a:xfrm>
            <a:off x="289956" y="991037"/>
            <a:ext cx="8854044" cy="369332"/>
          </a:xfrm>
          <a:prstGeom prst="rect">
            <a:avLst/>
          </a:prstGeom>
          <a:noFill/>
        </p:spPr>
        <p:txBody>
          <a:bodyPr wrap="square">
            <a:spAutoFit/>
          </a:bodyPr>
          <a:lstStyle/>
          <a:p>
            <a:r>
              <a:rPr lang="es-ES_tradnl" altLang="ko-KR" b="0" dirty="0">
                <a:solidFill>
                  <a:srgbClr val="5C6166"/>
                </a:solidFill>
                <a:effectLst/>
                <a:latin typeface="Consolas" panose="020B0609020204030204" pitchFamily="49" charset="0"/>
              </a:rPr>
              <a:t>num_samples, residaul_type </a:t>
            </a:r>
            <a:r>
              <a:rPr lang="es-ES_tradnl" altLang="ko-KR" b="0" dirty="0">
                <a:solidFill>
                  <a:srgbClr val="ED9366"/>
                </a:solidFill>
                <a:effectLst/>
                <a:latin typeface="Consolas" panose="020B0609020204030204" pitchFamily="49" charset="0"/>
              </a:rPr>
              <a:t>=</a:t>
            </a:r>
            <a:r>
              <a:rPr lang="es-ES_tradnl" altLang="ko-KR" b="0" dirty="0">
                <a:solidFill>
                  <a:srgbClr val="5C6166"/>
                </a:solidFill>
                <a:effectLst/>
                <a:latin typeface="Consolas" panose="020B0609020204030204" pitchFamily="49" charset="0"/>
              </a:rPr>
              <a:t> </a:t>
            </a:r>
            <a:r>
              <a:rPr lang="es-ES_tradnl" altLang="ko-KR" b="0" dirty="0">
                <a:solidFill>
                  <a:srgbClr val="A37ACC"/>
                </a:solidFill>
                <a:effectLst/>
                <a:latin typeface="Consolas" panose="020B0609020204030204" pitchFamily="49" charset="0"/>
              </a:rPr>
              <a:t>700</a:t>
            </a:r>
            <a:r>
              <a:rPr lang="es-ES_tradnl" altLang="ko-KR" b="0" dirty="0">
                <a:solidFill>
                  <a:srgbClr val="5C6166"/>
                </a:solidFill>
                <a:effectLst/>
                <a:latin typeface="Consolas" panose="020B0609020204030204" pitchFamily="49" charset="0"/>
              </a:rPr>
              <a:t>, </a:t>
            </a:r>
            <a:r>
              <a:rPr lang="es-ES_tradnl" altLang="ko-KR" b="0" dirty="0">
                <a:solidFill>
                  <a:srgbClr val="86B300"/>
                </a:solidFill>
                <a:effectLst/>
                <a:latin typeface="Consolas" panose="020B0609020204030204" pitchFamily="49" charset="0"/>
              </a:rPr>
              <a:t>‘gumble_l'</a:t>
            </a:r>
            <a:endParaRPr lang="es-ES_tradnl" altLang="ko-KR" b="0" dirty="0">
              <a:solidFill>
                <a:srgbClr val="5C6166"/>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51A29AE4-23AF-0DB0-DB9E-E315C588A5B1}"/>
              </a:ext>
            </a:extLst>
          </p:cNvPr>
          <p:cNvSpPr txBox="1"/>
          <p:nvPr/>
        </p:nvSpPr>
        <p:spPr>
          <a:xfrm>
            <a:off x="607398" y="1820673"/>
            <a:ext cx="2381706" cy="369332"/>
          </a:xfrm>
          <a:prstGeom prst="rect">
            <a:avLst/>
          </a:prstGeom>
          <a:noFill/>
        </p:spPr>
        <p:txBody>
          <a:bodyPr wrap="square">
            <a:spAutoFit/>
          </a:bodyPr>
          <a:lstStyle/>
          <a:p>
            <a:pPr algn="ctr"/>
            <a:r>
              <a:rPr lang="es-ES_tradnl" altLang="ko-KR" b="1" dirty="0">
                <a:solidFill>
                  <a:srgbClr val="00AEEF"/>
                </a:solidFill>
                <a:effectLst/>
                <a:latin typeface="Consolas" panose="020B0609020204030204" pitchFamily="49" charset="0"/>
              </a:rPr>
              <a:t>Alpha = 0.95</a:t>
            </a:r>
            <a:endParaRPr lang="ko-KR" altLang="en-US" b="1" dirty="0">
              <a:solidFill>
                <a:srgbClr val="00AEEF"/>
              </a:solidFill>
            </a:endParaRPr>
          </a:p>
        </p:txBody>
      </p:sp>
      <p:pic>
        <p:nvPicPr>
          <p:cNvPr id="17" name="그림 16">
            <a:extLst>
              <a:ext uri="{FF2B5EF4-FFF2-40B4-BE49-F238E27FC236}">
                <a16:creationId xmlns:a16="http://schemas.microsoft.com/office/drawing/2014/main" id="{656E73D9-7C1D-C3B5-F1A7-8264292E640F}"/>
              </a:ext>
            </a:extLst>
          </p:cNvPr>
          <p:cNvPicPr>
            <a:picLocks noChangeAspect="1"/>
          </p:cNvPicPr>
          <p:nvPr/>
        </p:nvPicPr>
        <p:blipFill>
          <a:blip r:embed="rId2"/>
          <a:stretch>
            <a:fillRect/>
          </a:stretch>
        </p:blipFill>
        <p:spPr>
          <a:xfrm>
            <a:off x="198051" y="2384648"/>
            <a:ext cx="3200400" cy="3200400"/>
          </a:xfrm>
          <a:prstGeom prst="rect">
            <a:avLst/>
          </a:prstGeom>
        </p:spPr>
      </p:pic>
      <p:pic>
        <p:nvPicPr>
          <p:cNvPr id="3" name="그림 2">
            <a:extLst>
              <a:ext uri="{FF2B5EF4-FFF2-40B4-BE49-F238E27FC236}">
                <a16:creationId xmlns:a16="http://schemas.microsoft.com/office/drawing/2014/main" id="{22B8D23F-B579-E1C3-FA9C-044284EB5741}"/>
              </a:ext>
            </a:extLst>
          </p:cNvPr>
          <p:cNvPicPr>
            <a:picLocks noChangeAspect="1"/>
          </p:cNvPicPr>
          <p:nvPr/>
        </p:nvPicPr>
        <p:blipFill>
          <a:blip r:embed="rId3"/>
          <a:stretch>
            <a:fillRect/>
          </a:stretch>
        </p:blipFill>
        <p:spPr>
          <a:xfrm>
            <a:off x="3726002" y="1920961"/>
            <a:ext cx="5158617" cy="1969200"/>
          </a:xfrm>
          <a:prstGeom prst="rect">
            <a:avLst/>
          </a:prstGeom>
        </p:spPr>
      </p:pic>
      <p:pic>
        <p:nvPicPr>
          <p:cNvPr id="5" name="그림 4">
            <a:extLst>
              <a:ext uri="{FF2B5EF4-FFF2-40B4-BE49-F238E27FC236}">
                <a16:creationId xmlns:a16="http://schemas.microsoft.com/office/drawing/2014/main" id="{917AD99F-E788-7926-48E8-5C37859D7CE4}"/>
              </a:ext>
            </a:extLst>
          </p:cNvPr>
          <p:cNvPicPr>
            <a:picLocks noChangeAspect="1"/>
          </p:cNvPicPr>
          <p:nvPr/>
        </p:nvPicPr>
        <p:blipFill>
          <a:blip r:embed="rId4"/>
          <a:stretch>
            <a:fillRect/>
          </a:stretch>
        </p:blipFill>
        <p:spPr>
          <a:xfrm>
            <a:off x="3726002" y="4084251"/>
            <a:ext cx="5158617" cy="1969200"/>
          </a:xfrm>
          <a:prstGeom prst="rect">
            <a:avLst/>
          </a:prstGeom>
        </p:spPr>
      </p:pic>
      <p:cxnSp>
        <p:nvCxnSpPr>
          <p:cNvPr id="16" name="직선 연결선 15">
            <a:extLst>
              <a:ext uri="{FF2B5EF4-FFF2-40B4-BE49-F238E27FC236}">
                <a16:creationId xmlns:a16="http://schemas.microsoft.com/office/drawing/2014/main" id="{D844008C-EC8D-432D-F352-1DB47328088B}"/>
              </a:ext>
            </a:extLst>
          </p:cNvPr>
          <p:cNvCxnSpPr>
            <a:cxnSpLocks/>
          </p:cNvCxnSpPr>
          <p:nvPr/>
        </p:nvCxnSpPr>
        <p:spPr>
          <a:xfrm>
            <a:off x="5685685" y="3860130"/>
            <a:ext cx="1443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EE4C6331-2750-F4E5-7AF6-7A0641D21424}"/>
              </a:ext>
            </a:extLst>
          </p:cNvPr>
          <p:cNvCxnSpPr>
            <a:cxnSpLocks/>
          </p:cNvCxnSpPr>
          <p:nvPr/>
        </p:nvCxnSpPr>
        <p:spPr>
          <a:xfrm>
            <a:off x="5685685" y="6054956"/>
            <a:ext cx="1443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D63E580-E8CB-B73A-C23B-B0A0F636F337}"/>
              </a:ext>
            </a:extLst>
          </p:cNvPr>
          <p:cNvSpPr txBox="1"/>
          <p:nvPr/>
        </p:nvSpPr>
        <p:spPr>
          <a:xfrm>
            <a:off x="4006955" y="1587811"/>
            <a:ext cx="4755597" cy="338554"/>
          </a:xfrm>
          <a:prstGeom prst="rect">
            <a:avLst/>
          </a:prstGeom>
          <a:noFill/>
        </p:spPr>
        <p:txBody>
          <a:bodyPr wrap="none" rtlCol="0">
            <a:spAutoFit/>
          </a:bodyPr>
          <a:lstStyle/>
          <a:p>
            <a:pPr algn="ctr"/>
            <a:r>
              <a:rPr lang="en-US" altLang="ko-KR" sz="1600" b="1" dirty="0">
                <a:solidFill>
                  <a:srgbClr val="FF0000"/>
                </a:solidFill>
              </a:rPr>
              <a:t>Q-statistics for calculating threshold after PCA</a:t>
            </a:r>
            <a:endParaRPr lang="ko-KR" altLang="en-US" sz="1600" b="1" dirty="0">
              <a:solidFill>
                <a:srgbClr val="FF0000"/>
              </a:solidFill>
            </a:endParaRPr>
          </a:p>
        </p:txBody>
      </p:sp>
      <p:sp>
        <p:nvSpPr>
          <p:cNvPr id="22" name="제목 2">
            <a:extLst>
              <a:ext uri="{FF2B5EF4-FFF2-40B4-BE49-F238E27FC236}">
                <a16:creationId xmlns:a16="http://schemas.microsoft.com/office/drawing/2014/main" id="{367243AA-2AF2-431D-4C39-0C15E2F7BFCF}"/>
              </a:ext>
            </a:extLst>
          </p:cNvPr>
          <p:cNvSpPr txBox="1">
            <a:spLocks/>
          </p:cNvSpPr>
          <p:nvPr/>
        </p:nvSpPr>
        <p:spPr>
          <a:xfrm>
            <a:off x="36152" y="151502"/>
            <a:ext cx="8917843" cy="571480"/>
          </a:xfrm>
          <a:prstGeom prst="rect">
            <a:avLst/>
          </a:prstGeom>
        </p:spPr>
        <p:txBody>
          <a:bodyPr vert="horz" lIns="91440" tIns="45720" rIns="91440" bIns="45720" rtlCol="0"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2400" b="1" dirty="0">
                <a:latin typeface="Calibri" panose="020F0502020204030204" pitchFamily="34" charset="0"/>
                <a:cs typeface="Calibri" panose="020F0502020204030204" pitchFamily="34" charset="0"/>
              </a:rPr>
              <a:t>데이터 중심학습 기반 임계치 자동산정기법 검증결과 </a:t>
            </a:r>
            <a:r>
              <a:rPr lang="en-US" altLang="ko-KR" sz="2400" b="1" dirty="0">
                <a:latin typeface="Calibri" panose="020F0502020204030204" pitchFamily="34" charset="0"/>
                <a:cs typeface="Calibri" panose="020F0502020204030204" pitchFamily="34" charset="0"/>
              </a:rPr>
              <a:t>#4 (2/3)</a:t>
            </a:r>
            <a:endParaRPr lang="ko-KR"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54698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8264F0-1BDF-DD95-D7CB-C926F734CF8C}"/>
              </a:ext>
            </a:extLst>
          </p:cNvPr>
          <p:cNvSpPr txBox="1"/>
          <p:nvPr/>
        </p:nvSpPr>
        <p:spPr>
          <a:xfrm>
            <a:off x="289956" y="991037"/>
            <a:ext cx="8854044" cy="369332"/>
          </a:xfrm>
          <a:prstGeom prst="rect">
            <a:avLst/>
          </a:prstGeom>
          <a:noFill/>
        </p:spPr>
        <p:txBody>
          <a:bodyPr wrap="square">
            <a:spAutoFit/>
          </a:bodyPr>
          <a:lstStyle/>
          <a:p>
            <a:r>
              <a:rPr lang="es-ES_tradnl" altLang="ko-KR" b="0" dirty="0">
                <a:solidFill>
                  <a:srgbClr val="5C6166"/>
                </a:solidFill>
                <a:effectLst/>
                <a:latin typeface="Consolas" panose="020B0609020204030204" pitchFamily="49" charset="0"/>
              </a:rPr>
              <a:t>num_samples, residaul_type </a:t>
            </a:r>
            <a:r>
              <a:rPr lang="es-ES_tradnl" altLang="ko-KR" b="0" dirty="0">
                <a:solidFill>
                  <a:srgbClr val="ED9366"/>
                </a:solidFill>
                <a:effectLst/>
                <a:latin typeface="Consolas" panose="020B0609020204030204" pitchFamily="49" charset="0"/>
              </a:rPr>
              <a:t>=</a:t>
            </a:r>
            <a:r>
              <a:rPr lang="es-ES_tradnl" altLang="ko-KR" b="0" dirty="0">
                <a:solidFill>
                  <a:srgbClr val="5C6166"/>
                </a:solidFill>
                <a:effectLst/>
                <a:latin typeface="Consolas" panose="020B0609020204030204" pitchFamily="49" charset="0"/>
              </a:rPr>
              <a:t> </a:t>
            </a:r>
            <a:r>
              <a:rPr lang="es-ES_tradnl" altLang="ko-KR" b="0" dirty="0">
                <a:solidFill>
                  <a:srgbClr val="A37ACC"/>
                </a:solidFill>
                <a:effectLst/>
                <a:latin typeface="Consolas" panose="020B0609020204030204" pitchFamily="49" charset="0"/>
              </a:rPr>
              <a:t>700</a:t>
            </a:r>
            <a:r>
              <a:rPr lang="es-ES_tradnl" altLang="ko-KR" b="0" dirty="0">
                <a:solidFill>
                  <a:srgbClr val="5C6166"/>
                </a:solidFill>
                <a:effectLst/>
                <a:latin typeface="Consolas" panose="020B0609020204030204" pitchFamily="49" charset="0"/>
              </a:rPr>
              <a:t>, </a:t>
            </a:r>
            <a:r>
              <a:rPr lang="es-ES_tradnl" altLang="ko-KR" b="0" dirty="0">
                <a:solidFill>
                  <a:srgbClr val="86B300"/>
                </a:solidFill>
                <a:effectLst/>
                <a:latin typeface="Consolas" panose="020B0609020204030204" pitchFamily="49" charset="0"/>
              </a:rPr>
              <a:t>‘gumble_l'</a:t>
            </a:r>
            <a:endParaRPr lang="es-ES_tradnl" altLang="ko-KR" b="0" dirty="0">
              <a:solidFill>
                <a:srgbClr val="5C6166"/>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51A29AE4-23AF-0DB0-DB9E-E315C588A5B1}"/>
              </a:ext>
            </a:extLst>
          </p:cNvPr>
          <p:cNvSpPr txBox="1"/>
          <p:nvPr/>
        </p:nvSpPr>
        <p:spPr>
          <a:xfrm>
            <a:off x="607398" y="1820673"/>
            <a:ext cx="2381706" cy="369332"/>
          </a:xfrm>
          <a:prstGeom prst="rect">
            <a:avLst/>
          </a:prstGeom>
          <a:noFill/>
        </p:spPr>
        <p:txBody>
          <a:bodyPr wrap="square">
            <a:spAutoFit/>
          </a:bodyPr>
          <a:lstStyle/>
          <a:p>
            <a:pPr algn="ctr"/>
            <a:r>
              <a:rPr lang="es-ES_tradnl" altLang="ko-KR" b="1" dirty="0">
                <a:solidFill>
                  <a:srgbClr val="00AEEF"/>
                </a:solidFill>
                <a:effectLst/>
                <a:latin typeface="Consolas" panose="020B0609020204030204" pitchFamily="49" charset="0"/>
              </a:rPr>
              <a:t>Alpha = 0.90</a:t>
            </a:r>
            <a:endParaRPr lang="ko-KR" altLang="en-US" b="1" dirty="0">
              <a:solidFill>
                <a:srgbClr val="00AEEF"/>
              </a:solidFill>
            </a:endParaRPr>
          </a:p>
        </p:txBody>
      </p:sp>
      <p:pic>
        <p:nvPicPr>
          <p:cNvPr id="17" name="그림 16">
            <a:extLst>
              <a:ext uri="{FF2B5EF4-FFF2-40B4-BE49-F238E27FC236}">
                <a16:creationId xmlns:a16="http://schemas.microsoft.com/office/drawing/2014/main" id="{656E73D9-7C1D-C3B5-F1A7-8264292E640F}"/>
              </a:ext>
            </a:extLst>
          </p:cNvPr>
          <p:cNvPicPr>
            <a:picLocks noChangeAspect="1"/>
          </p:cNvPicPr>
          <p:nvPr/>
        </p:nvPicPr>
        <p:blipFill>
          <a:blip r:embed="rId2"/>
          <a:stretch>
            <a:fillRect/>
          </a:stretch>
        </p:blipFill>
        <p:spPr>
          <a:xfrm>
            <a:off x="198051" y="2384648"/>
            <a:ext cx="3200400" cy="3200400"/>
          </a:xfrm>
          <a:prstGeom prst="rect">
            <a:avLst/>
          </a:prstGeom>
        </p:spPr>
      </p:pic>
      <p:pic>
        <p:nvPicPr>
          <p:cNvPr id="4" name="그림 3">
            <a:extLst>
              <a:ext uri="{FF2B5EF4-FFF2-40B4-BE49-F238E27FC236}">
                <a16:creationId xmlns:a16="http://schemas.microsoft.com/office/drawing/2014/main" id="{85039602-CDB0-AA30-14E8-18B6FAAF9FF8}"/>
              </a:ext>
            </a:extLst>
          </p:cNvPr>
          <p:cNvPicPr>
            <a:picLocks noChangeAspect="1"/>
          </p:cNvPicPr>
          <p:nvPr/>
        </p:nvPicPr>
        <p:blipFill>
          <a:blip r:embed="rId3"/>
          <a:stretch>
            <a:fillRect/>
          </a:stretch>
        </p:blipFill>
        <p:spPr>
          <a:xfrm>
            <a:off x="3726002" y="4084251"/>
            <a:ext cx="5158617" cy="1969200"/>
          </a:xfrm>
          <a:prstGeom prst="rect">
            <a:avLst/>
          </a:prstGeom>
        </p:spPr>
      </p:pic>
      <p:pic>
        <p:nvPicPr>
          <p:cNvPr id="7" name="그림 6">
            <a:extLst>
              <a:ext uri="{FF2B5EF4-FFF2-40B4-BE49-F238E27FC236}">
                <a16:creationId xmlns:a16="http://schemas.microsoft.com/office/drawing/2014/main" id="{7BBD1B89-E4CE-3137-4FED-9BBCF105ACF5}"/>
              </a:ext>
            </a:extLst>
          </p:cNvPr>
          <p:cNvPicPr>
            <a:picLocks noChangeAspect="1"/>
          </p:cNvPicPr>
          <p:nvPr/>
        </p:nvPicPr>
        <p:blipFill>
          <a:blip r:embed="rId4"/>
          <a:stretch>
            <a:fillRect/>
          </a:stretch>
        </p:blipFill>
        <p:spPr>
          <a:xfrm>
            <a:off x="3726002" y="1920961"/>
            <a:ext cx="5158617" cy="1969200"/>
          </a:xfrm>
          <a:prstGeom prst="rect">
            <a:avLst/>
          </a:prstGeom>
        </p:spPr>
      </p:pic>
      <p:cxnSp>
        <p:nvCxnSpPr>
          <p:cNvPr id="12" name="직선 연결선 11">
            <a:extLst>
              <a:ext uri="{FF2B5EF4-FFF2-40B4-BE49-F238E27FC236}">
                <a16:creationId xmlns:a16="http://schemas.microsoft.com/office/drawing/2014/main" id="{21B54FF0-B349-709E-FCF6-A62E355C42AC}"/>
              </a:ext>
            </a:extLst>
          </p:cNvPr>
          <p:cNvCxnSpPr>
            <a:cxnSpLocks/>
          </p:cNvCxnSpPr>
          <p:nvPr/>
        </p:nvCxnSpPr>
        <p:spPr>
          <a:xfrm>
            <a:off x="5685685" y="3860130"/>
            <a:ext cx="1443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ECB72D91-DE6D-050E-CC79-386AD8CCD4EA}"/>
              </a:ext>
            </a:extLst>
          </p:cNvPr>
          <p:cNvCxnSpPr>
            <a:cxnSpLocks/>
          </p:cNvCxnSpPr>
          <p:nvPr/>
        </p:nvCxnSpPr>
        <p:spPr>
          <a:xfrm>
            <a:off x="5685685" y="6054956"/>
            <a:ext cx="1443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F10C4C3-1C61-45F3-D8E6-1490AA120341}"/>
              </a:ext>
            </a:extLst>
          </p:cNvPr>
          <p:cNvSpPr txBox="1"/>
          <p:nvPr/>
        </p:nvSpPr>
        <p:spPr>
          <a:xfrm>
            <a:off x="4006955" y="1587811"/>
            <a:ext cx="4755597" cy="338554"/>
          </a:xfrm>
          <a:prstGeom prst="rect">
            <a:avLst/>
          </a:prstGeom>
          <a:noFill/>
        </p:spPr>
        <p:txBody>
          <a:bodyPr wrap="none" rtlCol="0">
            <a:spAutoFit/>
          </a:bodyPr>
          <a:lstStyle/>
          <a:p>
            <a:pPr algn="ctr"/>
            <a:r>
              <a:rPr lang="en-US" altLang="ko-KR" sz="1600" b="1" dirty="0">
                <a:solidFill>
                  <a:srgbClr val="FF0000"/>
                </a:solidFill>
              </a:rPr>
              <a:t>Q-statistics for calculating threshold after PCA</a:t>
            </a:r>
            <a:endParaRPr lang="ko-KR" altLang="en-US" sz="1600" b="1" dirty="0">
              <a:solidFill>
                <a:srgbClr val="FF0000"/>
              </a:solidFill>
            </a:endParaRPr>
          </a:p>
        </p:txBody>
      </p:sp>
      <p:sp>
        <p:nvSpPr>
          <p:cNvPr id="16" name="제목 2">
            <a:extLst>
              <a:ext uri="{FF2B5EF4-FFF2-40B4-BE49-F238E27FC236}">
                <a16:creationId xmlns:a16="http://schemas.microsoft.com/office/drawing/2014/main" id="{6CDE9C4C-45E1-086B-0CCC-6B898101C29F}"/>
              </a:ext>
            </a:extLst>
          </p:cNvPr>
          <p:cNvSpPr txBox="1">
            <a:spLocks/>
          </p:cNvSpPr>
          <p:nvPr/>
        </p:nvSpPr>
        <p:spPr>
          <a:xfrm>
            <a:off x="36152" y="151502"/>
            <a:ext cx="8917843" cy="571480"/>
          </a:xfrm>
          <a:prstGeom prst="rect">
            <a:avLst/>
          </a:prstGeom>
        </p:spPr>
        <p:txBody>
          <a:bodyPr vert="horz" lIns="91440" tIns="45720" rIns="91440" bIns="45720" rtlCol="0"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2400" b="1" dirty="0">
                <a:latin typeface="Calibri" panose="020F0502020204030204" pitchFamily="34" charset="0"/>
                <a:cs typeface="Calibri" panose="020F0502020204030204" pitchFamily="34" charset="0"/>
              </a:rPr>
              <a:t>데이터 중심학습 기반 임계치 자동산정기법 검증결과 </a:t>
            </a:r>
            <a:r>
              <a:rPr lang="en-US" altLang="ko-KR" sz="2400" b="1" dirty="0">
                <a:latin typeface="Calibri" panose="020F0502020204030204" pitchFamily="34" charset="0"/>
                <a:cs typeface="Calibri" panose="020F0502020204030204" pitchFamily="34" charset="0"/>
              </a:rPr>
              <a:t>#4 (3/3)</a:t>
            </a:r>
            <a:endParaRPr lang="ko-KR"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34683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EDF1864-8B99-C245-4FA5-508CA41C32FE}"/>
              </a:ext>
            </a:extLst>
          </p:cNvPr>
          <p:cNvSpPr txBox="1">
            <a:spLocks/>
          </p:cNvSpPr>
          <p:nvPr/>
        </p:nvSpPr>
        <p:spPr>
          <a:xfrm>
            <a:off x="36152" y="151502"/>
            <a:ext cx="8917843" cy="571480"/>
          </a:xfrm>
          <a:prstGeom prst="rect">
            <a:avLst/>
          </a:prstGeom>
        </p:spPr>
        <p:txBody>
          <a:bodyPr vert="horz" lIns="91440" tIns="45720" rIns="91440" bIns="45720" rtlCol="0" anchor="ctr">
            <a:normAutofit fontScale="82500" lnSpcReduction="200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b="1">
                <a:latin typeface="Calibri" panose="020F0502020204030204" pitchFamily="34" charset="0"/>
                <a:cs typeface="Calibri" panose="020F0502020204030204" pitchFamily="34" charset="0"/>
              </a:rPr>
              <a:t>논의사항</a:t>
            </a:r>
            <a:endParaRPr lang="en-US" altLang="ko-KR" b="1" dirty="0">
              <a:latin typeface="Calibri" panose="020F0502020204030204" pitchFamily="34" charset="0"/>
              <a:cs typeface="Calibri" panose="020F0502020204030204" pitchFamily="34" charset="0"/>
            </a:endParaRPr>
          </a:p>
        </p:txBody>
      </p:sp>
      <p:sp>
        <p:nvSpPr>
          <p:cNvPr id="2" name="화살표: 아래쪽 1">
            <a:extLst>
              <a:ext uri="{FF2B5EF4-FFF2-40B4-BE49-F238E27FC236}">
                <a16:creationId xmlns:a16="http://schemas.microsoft.com/office/drawing/2014/main" id="{FC89C9BD-2C27-0D71-37C5-F1F6E7CAB238}"/>
              </a:ext>
            </a:extLst>
          </p:cNvPr>
          <p:cNvSpPr/>
          <p:nvPr/>
        </p:nvSpPr>
        <p:spPr>
          <a:xfrm>
            <a:off x="5802157" y="1025817"/>
            <a:ext cx="2748009" cy="5336548"/>
          </a:xfrm>
          <a:prstGeom prst="downArrow">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2E1386DA-6EB2-87FC-BC79-BF0EE9606B3D}"/>
              </a:ext>
            </a:extLst>
          </p:cNvPr>
          <p:cNvPicPr>
            <a:picLocks noChangeAspect="1"/>
          </p:cNvPicPr>
          <p:nvPr/>
        </p:nvPicPr>
        <p:blipFill>
          <a:blip r:embed="rId2"/>
          <a:srcRect l="47316"/>
          <a:stretch/>
        </p:blipFill>
        <p:spPr>
          <a:xfrm>
            <a:off x="950225" y="1283502"/>
            <a:ext cx="4226242" cy="5104601"/>
          </a:xfrm>
          <a:prstGeom prst="rect">
            <a:avLst/>
          </a:prstGeom>
        </p:spPr>
      </p:pic>
      <p:sp>
        <p:nvSpPr>
          <p:cNvPr id="7" name="TextBox 6">
            <a:extLst>
              <a:ext uri="{FF2B5EF4-FFF2-40B4-BE49-F238E27FC236}">
                <a16:creationId xmlns:a16="http://schemas.microsoft.com/office/drawing/2014/main" id="{52FC05D5-0D57-BF1C-7319-BA2243A96BBF}"/>
              </a:ext>
            </a:extLst>
          </p:cNvPr>
          <p:cNvSpPr txBox="1"/>
          <p:nvPr/>
        </p:nvSpPr>
        <p:spPr>
          <a:xfrm>
            <a:off x="313547" y="943194"/>
            <a:ext cx="5100664" cy="341568"/>
          </a:xfrm>
          <a:prstGeom prst="rect">
            <a:avLst/>
          </a:prstGeom>
          <a:noFill/>
        </p:spPr>
        <p:txBody>
          <a:bodyPr wrap="square">
            <a:spAutoFit/>
          </a:bodyPr>
          <a:lstStyle/>
          <a:p>
            <a:pPr marL="200025" marR="0" lvl="0" indent="-200025" defTabSz="914400" eaLnBrk="1" fontAlgn="auto" latinLnBrk="0" hangingPunct="1">
              <a:lnSpc>
                <a:spcPct val="130000"/>
              </a:lnSpc>
              <a:spcBef>
                <a:spcPts val="600"/>
              </a:spcBef>
              <a:spcAft>
                <a:spcPts val="300"/>
              </a:spcAft>
              <a:buClr>
                <a:srgbClr val="FFC000"/>
              </a:buClr>
              <a:buSzPct val="100000"/>
              <a:buFont typeface="Wingdings" panose="05000000000000000000" pitchFamily="2" charset="2"/>
              <a:buChar char=""/>
              <a:tabLst/>
              <a:defRPr/>
            </a:pPr>
            <a:r>
              <a:rPr kumimoji="0" lang="ko-KR" altLang="en-US" sz="1400" b="1" i="0" u="none" strike="noStrike" kern="0" cap="none" spc="-50" normalizeH="0" baseline="0" noProof="0">
                <a:ln>
                  <a:solidFill>
                    <a:srgbClr val="000000">
                      <a:alpha val="0"/>
                    </a:srgbClr>
                  </a:solidFill>
                </a:ln>
                <a:solidFill>
                  <a:prstClr val="black">
                    <a:lumMod val="75000"/>
                    <a:lumOff val="25000"/>
                  </a:prstClr>
                </a:solidFill>
                <a:effectLst/>
                <a:uLnTx/>
                <a:uFillTx/>
              </a:rPr>
              <a:t>외부환경 변화 적응형 이상상태 탐지 자동화 알고리즘 </a:t>
            </a:r>
            <a:r>
              <a:rPr kumimoji="0" lang="ko-KR" altLang="en-US" sz="1400" b="1" i="0" u="none" strike="noStrike" kern="0" cap="none" spc="-50" normalizeH="0" baseline="0" noProof="0" dirty="0">
                <a:ln>
                  <a:solidFill>
                    <a:srgbClr val="000000">
                      <a:alpha val="0"/>
                    </a:srgbClr>
                  </a:solidFill>
                </a:ln>
                <a:solidFill>
                  <a:prstClr val="black">
                    <a:lumMod val="75000"/>
                    <a:lumOff val="25000"/>
                  </a:prstClr>
                </a:solidFill>
                <a:effectLst/>
                <a:uLnTx/>
                <a:uFillTx/>
              </a:rPr>
              <a:t>흐름도</a:t>
            </a:r>
            <a:endParaRPr kumimoji="0" lang="en-US" altLang="ko-KR" sz="1200" b="0" i="0" u="none" strike="noStrike" kern="0" cap="none" spc="-50" normalizeH="0" baseline="0" noProof="0" dirty="0">
              <a:ln>
                <a:solidFill>
                  <a:srgbClr val="000000">
                    <a:alpha val="0"/>
                  </a:srgbClr>
                </a:solidFill>
              </a:ln>
              <a:solidFill>
                <a:prstClr val="black">
                  <a:lumMod val="75000"/>
                  <a:lumOff val="25000"/>
                </a:prstClr>
              </a:solidFill>
              <a:effectLst/>
              <a:uLnTx/>
              <a:uFillTx/>
            </a:endParaRPr>
          </a:p>
        </p:txBody>
      </p:sp>
      <p:sp>
        <p:nvSpPr>
          <p:cNvPr id="21" name="TextBox 20">
            <a:extLst>
              <a:ext uri="{FF2B5EF4-FFF2-40B4-BE49-F238E27FC236}">
                <a16:creationId xmlns:a16="http://schemas.microsoft.com/office/drawing/2014/main" id="{3F7A4E37-D9CE-28EB-9AC3-50E2E17F0DF8}"/>
              </a:ext>
            </a:extLst>
          </p:cNvPr>
          <p:cNvSpPr txBox="1"/>
          <p:nvPr/>
        </p:nvSpPr>
        <p:spPr>
          <a:xfrm>
            <a:off x="5380584" y="2661606"/>
            <a:ext cx="3588185" cy="738664"/>
          </a:xfrm>
          <a:prstGeom prst="rect">
            <a:avLst/>
          </a:prstGeom>
          <a:noFill/>
        </p:spPr>
        <p:txBody>
          <a:bodyPr wrap="square" rtlCol="0">
            <a:spAutoFit/>
          </a:bodyPr>
          <a:lstStyle/>
          <a:p>
            <a:pPr algn="ctr"/>
            <a:r>
              <a:rPr lang="ko-KR" altLang="en-US" sz="1400" b="1" dirty="0"/>
              <a:t>데이터 중심학습 기반</a:t>
            </a:r>
            <a:endParaRPr lang="en-US" altLang="ko-KR" sz="1400" b="1" dirty="0"/>
          </a:p>
          <a:p>
            <a:pPr algn="ctr"/>
            <a:r>
              <a:rPr lang="ko-KR" altLang="en-US" sz="1400" b="1" dirty="0"/>
              <a:t>임계치 자동산출 기법 소스코드 개발 완료</a:t>
            </a:r>
            <a:endParaRPr lang="en-US" altLang="ko-KR" sz="1400" b="1" dirty="0"/>
          </a:p>
          <a:p>
            <a:pPr algn="ctr"/>
            <a:r>
              <a:rPr lang="en-US" altLang="ko-KR" sz="1400" b="1" dirty="0"/>
              <a:t>(9</a:t>
            </a:r>
            <a:r>
              <a:rPr lang="ko-KR" altLang="en-US" sz="1400" b="1" dirty="0"/>
              <a:t>월 말</a:t>
            </a:r>
            <a:r>
              <a:rPr lang="en-US" altLang="ko-KR" sz="1400" b="1" dirty="0"/>
              <a:t> </a:t>
            </a:r>
            <a:r>
              <a:rPr lang="ko-KR" altLang="en-US" sz="1400" b="1" dirty="0"/>
              <a:t>완료</a:t>
            </a:r>
            <a:r>
              <a:rPr lang="en-US" altLang="ko-KR" sz="1400" b="1" dirty="0"/>
              <a:t>)</a:t>
            </a:r>
            <a:endParaRPr lang="ko-KR" altLang="en-US" sz="1400" b="1" dirty="0"/>
          </a:p>
        </p:txBody>
      </p:sp>
      <p:sp>
        <p:nvSpPr>
          <p:cNvPr id="22" name="TextBox 21">
            <a:extLst>
              <a:ext uri="{FF2B5EF4-FFF2-40B4-BE49-F238E27FC236}">
                <a16:creationId xmlns:a16="http://schemas.microsoft.com/office/drawing/2014/main" id="{4325DA02-728E-B6D0-D760-BFEF576D0916}"/>
              </a:ext>
            </a:extLst>
          </p:cNvPr>
          <p:cNvSpPr txBox="1"/>
          <p:nvPr/>
        </p:nvSpPr>
        <p:spPr>
          <a:xfrm>
            <a:off x="5691955" y="5519022"/>
            <a:ext cx="2965442" cy="738664"/>
          </a:xfrm>
          <a:prstGeom prst="rect">
            <a:avLst/>
          </a:prstGeom>
          <a:solidFill>
            <a:schemeClr val="accent1">
              <a:lumMod val="20000"/>
              <a:lumOff val="80000"/>
            </a:schemeClr>
          </a:solidFill>
          <a:ln>
            <a:solidFill>
              <a:srgbClr val="FF0000"/>
            </a:solidFill>
          </a:ln>
        </p:spPr>
        <p:txBody>
          <a:bodyPr wrap="square" rtlCol="0">
            <a:spAutoFit/>
          </a:bodyPr>
          <a:lstStyle/>
          <a:p>
            <a:pPr algn="ctr"/>
            <a:r>
              <a:rPr lang="ko-KR" altLang="en-US" sz="1400" b="1" dirty="0" err="1">
                <a:solidFill>
                  <a:srgbClr val="FF0000"/>
                </a:solidFill>
              </a:rPr>
              <a:t>이노온</a:t>
            </a:r>
            <a:r>
              <a:rPr lang="en-US" altLang="ko-KR" sz="1400" b="1" dirty="0">
                <a:solidFill>
                  <a:srgbClr val="FF0000"/>
                </a:solidFill>
              </a:rPr>
              <a:t>-</a:t>
            </a:r>
            <a:r>
              <a:rPr lang="ko-KR" altLang="en-US" sz="1400" b="1" dirty="0" err="1">
                <a:solidFill>
                  <a:srgbClr val="FF0000"/>
                </a:solidFill>
              </a:rPr>
              <a:t>건설연</a:t>
            </a:r>
            <a:r>
              <a:rPr lang="ko-KR" altLang="en-US" sz="1400" b="1" dirty="0">
                <a:solidFill>
                  <a:srgbClr val="FF0000"/>
                </a:solidFill>
              </a:rPr>
              <a:t> 검증 시나리오 별</a:t>
            </a:r>
            <a:endParaRPr lang="en-US" altLang="ko-KR" sz="1400" b="1" dirty="0">
              <a:solidFill>
                <a:srgbClr val="FF0000"/>
              </a:solidFill>
            </a:endParaRPr>
          </a:p>
          <a:p>
            <a:pPr algn="ctr"/>
            <a:r>
              <a:rPr lang="ko-KR" altLang="en-US" sz="1400" b="1" dirty="0">
                <a:solidFill>
                  <a:srgbClr val="FF0000"/>
                </a:solidFill>
              </a:rPr>
              <a:t>성능평가 및 고도화</a:t>
            </a:r>
            <a:endParaRPr lang="en-US" altLang="ko-KR" sz="1400" b="1" dirty="0">
              <a:solidFill>
                <a:srgbClr val="FF0000"/>
              </a:solidFill>
            </a:endParaRPr>
          </a:p>
          <a:p>
            <a:pPr algn="ctr"/>
            <a:r>
              <a:rPr lang="en-US" altLang="ko-KR" sz="1400" b="1" dirty="0">
                <a:solidFill>
                  <a:srgbClr val="FF0000"/>
                </a:solidFill>
              </a:rPr>
              <a:t>(10</a:t>
            </a:r>
            <a:r>
              <a:rPr lang="ko-KR" altLang="en-US" sz="1400" b="1" dirty="0">
                <a:solidFill>
                  <a:srgbClr val="FF0000"/>
                </a:solidFill>
              </a:rPr>
              <a:t>월 말 예정</a:t>
            </a:r>
            <a:r>
              <a:rPr lang="en-US" altLang="ko-KR" sz="1400" b="1" dirty="0">
                <a:solidFill>
                  <a:srgbClr val="FF0000"/>
                </a:solidFill>
              </a:rPr>
              <a:t>)</a:t>
            </a:r>
            <a:endParaRPr lang="ko-KR" altLang="en-US" sz="1400" b="1" dirty="0">
              <a:solidFill>
                <a:srgbClr val="FF0000"/>
              </a:solidFill>
            </a:endParaRPr>
          </a:p>
        </p:txBody>
      </p:sp>
      <p:sp>
        <p:nvSpPr>
          <p:cNvPr id="23" name="TextBox 22">
            <a:extLst>
              <a:ext uri="{FF2B5EF4-FFF2-40B4-BE49-F238E27FC236}">
                <a16:creationId xmlns:a16="http://schemas.microsoft.com/office/drawing/2014/main" id="{2EB30A9C-6A82-BF8E-121E-35307FEB8576}"/>
              </a:ext>
            </a:extLst>
          </p:cNvPr>
          <p:cNvSpPr txBox="1"/>
          <p:nvPr/>
        </p:nvSpPr>
        <p:spPr>
          <a:xfrm>
            <a:off x="5691955" y="4530271"/>
            <a:ext cx="2965442" cy="738664"/>
          </a:xfrm>
          <a:prstGeom prst="rect">
            <a:avLst/>
          </a:prstGeom>
          <a:noFill/>
        </p:spPr>
        <p:txBody>
          <a:bodyPr wrap="square" rtlCol="0">
            <a:spAutoFit/>
          </a:bodyPr>
          <a:lstStyle/>
          <a:p>
            <a:pPr algn="ctr"/>
            <a:r>
              <a:rPr lang="ko-KR" altLang="en-US" sz="1400" b="1" dirty="0">
                <a:solidFill>
                  <a:srgbClr val="00AEEF"/>
                </a:solidFill>
              </a:rPr>
              <a:t>세종대 자체 구축 데이터 기반</a:t>
            </a:r>
            <a:endParaRPr lang="en-US" altLang="ko-KR" sz="1400" b="1" dirty="0">
              <a:solidFill>
                <a:srgbClr val="00AEEF"/>
              </a:solidFill>
            </a:endParaRPr>
          </a:p>
          <a:p>
            <a:pPr algn="ctr"/>
            <a:r>
              <a:rPr lang="ko-KR" altLang="en-US" sz="1400" b="1" dirty="0">
                <a:solidFill>
                  <a:srgbClr val="00AEEF"/>
                </a:solidFill>
              </a:rPr>
              <a:t>성능 평가 및 고도화</a:t>
            </a:r>
            <a:endParaRPr lang="en-US" altLang="ko-KR" sz="1400" b="1" dirty="0">
              <a:solidFill>
                <a:srgbClr val="00AEEF"/>
              </a:solidFill>
            </a:endParaRPr>
          </a:p>
          <a:p>
            <a:pPr algn="ctr"/>
            <a:r>
              <a:rPr lang="en-US" altLang="ko-KR" sz="1400" b="1" dirty="0">
                <a:solidFill>
                  <a:srgbClr val="00AEEF"/>
                </a:solidFill>
              </a:rPr>
              <a:t>(10</a:t>
            </a:r>
            <a:r>
              <a:rPr lang="ko-KR" altLang="en-US" sz="1400" b="1" dirty="0">
                <a:solidFill>
                  <a:srgbClr val="00AEEF"/>
                </a:solidFill>
              </a:rPr>
              <a:t>월 중순 완료 예정</a:t>
            </a:r>
            <a:r>
              <a:rPr lang="en-US" altLang="ko-KR" sz="1400" b="1" dirty="0">
                <a:solidFill>
                  <a:srgbClr val="00AEEF"/>
                </a:solidFill>
              </a:rPr>
              <a:t>)</a:t>
            </a:r>
            <a:endParaRPr lang="ko-KR" altLang="en-US" sz="1400" b="1" dirty="0">
              <a:solidFill>
                <a:srgbClr val="00AEEF"/>
              </a:solidFill>
            </a:endParaRPr>
          </a:p>
        </p:txBody>
      </p:sp>
      <p:sp>
        <p:nvSpPr>
          <p:cNvPr id="24" name="TextBox 23">
            <a:extLst>
              <a:ext uri="{FF2B5EF4-FFF2-40B4-BE49-F238E27FC236}">
                <a16:creationId xmlns:a16="http://schemas.microsoft.com/office/drawing/2014/main" id="{116909F5-AEBD-1FF4-FD84-51BB526FBBEA}"/>
              </a:ext>
            </a:extLst>
          </p:cNvPr>
          <p:cNvSpPr txBox="1"/>
          <p:nvPr/>
        </p:nvSpPr>
        <p:spPr>
          <a:xfrm>
            <a:off x="5380584" y="1777705"/>
            <a:ext cx="3588185" cy="738664"/>
          </a:xfrm>
          <a:prstGeom prst="rect">
            <a:avLst/>
          </a:prstGeom>
          <a:noFill/>
        </p:spPr>
        <p:txBody>
          <a:bodyPr wrap="square" rtlCol="0">
            <a:spAutoFit/>
          </a:bodyPr>
          <a:lstStyle/>
          <a:p>
            <a:pPr algn="ctr"/>
            <a:r>
              <a:rPr lang="ko-KR" altLang="en-US" sz="1400" b="1" dirty="0"/>
              <a:t>실시간 이상탐지 </a:t>
            </a:r>
            <a:endParaRPr lang="en-US" altLang="ko-KR" sz="1400" b="1" dirty="0"/>
          </a:p>
          <a:p>
            <a:pPr algn="ctr"/>
            <a:r>
              <a:rPr lang="ko-KR" altLang="en-US" sz="1400" b="1" dirty="0"/>
              <a:t>소스코드 구축 완료</a:t>
            </a:r>
            <a:r>
              <a:rPr lang="en-US" altLang="ko-KR" sz="1400" b="1" dirty="0"/>
              <a:t>-</a:t>
            </a:r>
            <a:r>
              <a:rPr lang="ko-KR" altLang="en-US" sz="1400" b="1" dirty="0"/>
              <a:t>데이터 중심학습 제외</a:t>
            </a:r>
            <a:endParaRPr lang="en-US" altLang="ko-KR" sz="1400" b="1" dirty="0"/>
          </a:p>
          <a:p>
            <a:pPr algn="ctr"/>
            <a:r>
              <a:rPr lang="en-US" altLang="ko-KR" sz="1400" b="1" dirty="0"/>
              <a:t>(8</a:t>
            </a:r>
            <a:r>
              <a:rPr lang="ko-KR" altLang="en-US" sz="1400" b="1" dirty="0"/>
              <a:t>월 말 완료</a:t>
            </a:r>
            <a:r>
              <a:rPr lang="en-US" altLang="ko-KR" sz="1400" b="1" dirty="0"/>
              <a:t>)</a:t>
            </a:r>
            <a:endParaRPr lang="ko-KR" altLang="en-US" sz="1400" b="1" dirty="0"/>
          </a:p>
        </p:txBody>
      </p:sp>
      <p:sp>
        <p:nvSpPr>
          <p:cNvPr id="25" name="TextBox 24">
            <a:extLst>
              <a:ext uri="{FF2B5EF4-FFF2-40B4-BE49-F238E27FC236}">
                <a16:creationId xmlns:a16="http://schemas.microsoft.com/office/drawing/2014/main" id="{E067B910-6787-254E-D3CE-71D3087E7745}"/>
              </a:ext>
            </a:extLst>
          </p:cNvPr>
          <p:cNvSpPr txBox="1"/>
          <p:nvPr/>
        </p:nvSpPr>
        <p:spPr>
          <a:xfrm>
            <a:off x="5691955" y="1170940"/>
            <a:ext cx="2965442" cy="523220"/>
          </a:xfrm>
          <a:prstGeom prst="rect">
            <a:avLst/>
          </a:prstGeom>
          <a:noFill/>
        </p:spPr>
        <p:txBody>
          <a:bodyPr wrap="square" rtlCol="0">
            <a:spAutoFit/>
          </a:bodyPr>
          <a:lstStyle/>
          <a:p>
            <a:pPr algn="ctr"/>
            <a:r>
              <a:rPr lang="ko-KR" altLang="en-US" sz="1400" b="1" dirty="0"/>
              <a:t>개발방법 방향성 도출</a:t>
            </a:r>
            <a:endParaRPr lang="en-US" altLang="ko-KR" sz="1400" b="1" dirty="0"/>
          </a:p>
          <a:p>
            <a:pPr algn="ctr"/>
            <a:r>
              <a:rPr lang="en-US" altLang="ko-KR" sz="1400" b="1" dirty="0"/>
              <a:t>(7</a:t>
            </a:r>
            <a:r>
              <a:rPr lang="ko-KR" altLang="en-US" sz="1400" b="1" dirty="0"/>
              <a:t>월 말 완료</a:t>
            </a:r>
            <a:r>
              <a:rPr lang="en-US" altLang="ko-KR" sz="1400" b="1" dirty="0"/>
              <a:t>)</a:t>
            </a:r>
            <a:endParaRPr lang="ko-KR" altLang="en-US" sz="1400" b="1" dirty="0"/>
          </a:p>
        </p:txBody>
      </p:sp>
      <p:sp>
        <p:nvSpPr>
          <p:cNvPr id="26" name="TextBox 25">
            <a:extLst>
              <a:ext uri="{FF2B5EF4-FFF2-40B4-BE49-F238E27FC236}">
                <a16:creationId xmlns:a16="http://schemas.microsoft.com/office/drawing/2014/main" id="{6A8F258D-CD2F-71C2-4EB2-7F0F84A731A6}"/>
              </a:ext>
            </a:extLst>
          </p:cNvPr>
          <p:cNvSpPr txBox="1"/>
          <p:nvPr/>
        </p:nvSpPr>
        <p:spPr>
          <a:xfrm>
            <a:off x="5736070" y="3474856"/>
            <a:ext cx="2965442" cy="954107"/>
          </a:xfrm>
          <a:prstGeom prst="rect">
            <a:avLst/>
          </a:prstGeom>
          <a:noFill/>
          <a:ln w="28575">
            <a:noFill/>
          </a:ln>
        </p:spPr>
        <p:txBody>
          <a:bodyPr wrap="square" rtlCol="0">
            <a:spAutoFit/>
          </a:bodyPr>
          <a:lstStyle/>
          <a:p>
            <a:pPr algn="ctr"/>
            <a:r>
              <a:rPr lang="ko-KR" altLang="en-US" sz="1400" b="1" dirty="0">
                <a:solidFill>
                  <a:srgbClr val="00AEEF"/>
                </a:solidFill>
              </a:rPr>
              <a:t>데이터 중심학습 기반</a:t>
            </a:r>
            <a:endParaRPr lang="en-US" altLang="ko-KR" sz="1400" b="1" dirty="0">
              <a:solidFill>
                <a:srgbClr val="00AEEF"/>
              </a:solidFill>
            </a:endParaRPr>
          </a:p>
          <a:p>
            <a:pPr algn="ctr"/>
            <a:r>
              <a:rPr lang="ko-KR" altLang="en-US" sz="1400" b="1" dirty="0">
                <a:solidFill>
                  <a:srgbClr val="00AEEF"/>
                </a:solidFill>
              </a:rPr>
              <a:t>임계치 자동산출 기법 검증 및 </a:t>
            </a:r>
            <a:endParaRPr lang="en-US" altLang="ko-KR" sz="1400" b="1" dirty="0">
              <a:solidFill>
                <a:srgbClr val="00AEEF"/>
              </a:solidFill>
            </a:endParaRPr>
          </a:p>
          <a:p>
            <a:pPr algn="ctr"/>
            <a:r>
              <a:rPr lang="ko-KR" altLang="en-US" sz="1400" b="1" dirty="0">
                <a:solidFill>
                  <a:srgbClr val="00AEEF"/>
                </a:solidFill>
              </a:rPr>
              <a:t>소스코드 통합</a:t>
            </a:r>
            <a:endParaRPr lang="en-US" altLang="ko-KR" sz="1400" b="1" dirty="0">
              <a:solidFill>
                <a:srgbClr val="00AEEF"/>
              </a:solidFill>
            </a:endParaRPr>
          </a:p>
          <a:p>
            <a:pPr algn="ctr"/>
            <a:r>
              <a:rPr lang="en-US" altLang="ko-KR" sz="1400" b="1" dirty="0">
                <a:solidFill>
                  <a:srgbClr val="00AEEF"/>
                </a:solidFill>
              </a:rPr>
              <a:t>(10</a:t>
            </a:r>
            <a:r>
              <a:rPr lang="ko-KR" altLang="en-US" sz="1400" b="1" dirty="0">
                <a:solidFill>
                  <a:srgbClr val="00AEEF"/>
                </a:solidFill>
              </a:rPr>
              <a:t>월 초</a:t>
            </a:r>
            <a:r>
              <a:rPr lang="en-US" altLang="ko-KR" sz="1400" b="1" dirty="0">
                <a:solidFill>
                  <a:srgbClr val="00AEEF"/>
                </a:solidFill>
              </a:rPr>
              <a:t> </a:t>
            </a:r>
            <a:r>
              <a:rPr lang="ko-KR" altLang="en-US" sz="1400" b="1" dirty="0">
                <a:solidFill>
                  <a:srgbClr val="00AEEF"/>
                </a:solidFill>
              </a:rPr>
              <a:t>완료 예정</a:t>
            </a:r>
            <a:r>
              <a:rPr lang="en-US" altLang="ko-KR" sz="1400" b="1" dirty="0">
                <a:solidFill>
                  <a:srgbClr val="00AEEF"/>
                </a:solidFill>
              </a:rPr>
              <a:t>)</a:t>
            </a:r>
            <a:endParaRPr lang="ko-KR" altLang="en-US" sz="1400" b="1" dirty="0">
              <a:solidFill>
                <a:srgbClr val="00AEEF"/>
              </a:solidFill>
            </a:endParaRPr>
          </a:p>
        </p:txBody>
      </p:sp>
    </p:spTree>
    <p:extLst>
      <p:ext uri="{BB962C8B-B14F-4D97-AF65-F5344CB8AC3E}">
        <p14:creationId xmlns:p14="http://schemas.microsoft.com/office/powerpoint/2010/main" val="2632976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아래쪽 15">
            <a:extLst>
              <a:ext uri="{FF2B5EF4-FFF2-40B4-BE49-F238E27FC236}">
                <a16:creationId xmlns:a16="http://schemas.microsoft.com/office/drawing/2014/main" id="{40CC975F-26A3-CD05-1AF3-BE24FA6E3176}"/>
              </a:ext>
            </a:extLst>
          </p:cNvPr>
          <p:cNvSpPr/>
          <p:nvPr/>
        </p:nvSpPr>
        <p:spPr>
          <a:xfrm>
            <a:off x="5802157" y="1025817"/>
            <a:ext cx="2748009" cy="5336548"/>
          </a:xfrm>
          <a:prstGeom prst="downArrow">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a:extLst>
              <a:ext uri="{FF2B5EF4-FFF2-40B4-BE49-F238E27FC236}">
                <a16:creationId xmlns:a16="http://schemas.microsoft.com/office/drawing/2014/main" id="{DC980C50-8979-35FB-D726-A41CCB2CE425}"/>
              </a:ext>
            </a:extLst>
          </p:cNvPr>
          <p:cNvSpPr txBox="1">
            <a:spLocks/>
          </p:cNvSpPr>
          <p:nvPr/>
        </p:nvSpPr>
        <p:spPr>
          <a:xfrm>
            <a:off x="36152" y="151502"/>
            <a:ext cx="8917843" cy="571480"/>
          </a:xfrm>
          <a:prstGeom prst="rect">
            <a:avLst/>
          </a:prstGeom>
        </p:spPr>
        <p:txBody>
          <a:bodyPr vert="horz" lIns="91440" tIns="45720" rIns="91440" bIns="45720" rtlCol="0" anchor="ctr">
            <a:normAutofit fontScale="82500" lnSpcReduction="200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b="1" dirty="0">
                <a:latin typeface="Calibri" panose="020F0502020204030204" pitchFamily="34" charset="0"/>
                <a:cs typeface="Calibri" panose="020F0502020204030204" pitchFamily="34" charset="0"/>
              </a:rPr>
              <a:t>진행 사항</a:t>
            </a:r>
            <a:r>
              <a:rPr lang="en-US" altLang="ko-KR" b="1" dirty="0">
                <a:latin typeface="Calibri" panose="020F0502020204030204" pitchFamily="34" charset="0"/>
                <a:cs typeface="Calibri" panose="020F0502020204030204" pitchFamily="34" charset="0"/>
              </a:rPr>
              <a:t>(1/4):</a:t>
            </a:r>
            <a:r>
              <a:rPr lang="ko-KR" altLang="en-US" b="1" dirty="0">
                <a:latin typeface="Calibri" panose="020F0502020204030204" pitchFamily="34" charset="0"/>
                <a:cs typeface="Calibri" panose="020F0502020204030204" pitchFamily="34" charset="0"/>
              </a:rPr>
              <a:t> </a:t>
            </a:r>
            <a:r>
              <a:rPr lang="ko-KR" altLang="en-US" sz="3400" b="1" dirty="0">
                <a:latin typeface="Calibri" panose="020F0502020204030204" pitchFamily="34" charset="0"/>
                <a:cs typeface="Calibri" panose="020F0502020204030204" pitchFamily="34" charset="0"/>
              </a:rPr>
              <a:t>임계치 자동산출기법 검증</a:t>
            </a:r>
            <a:endParaRPr lang="ko-KR" altLang="en-US" b="1" dirty="0">
              <a:latin typeface="Calibri" panose="020F0502020204030204" pitchFamily="34" charset="0"/>
              <a:cs typeface="Calibri" panose="020F0502020204030204" pitchFamily="34" charset="0"/>
            </a:endParaRPr>
          </a:p>
        </p:txBody>
      </p:sp>
      <p:pic>
        <p:nvPicPr>
          <p:cNvPr id="2" name="그림 1">
            <a:extLst>
              <a:ext uri="{FF2B5EF4-FFF2-40B4-BE49-F238E27FC236}">
                <a16:creationId xmlns:a16="http://schemas.microsoft.com/office/drawing/2014/main" id="{5B598296-8828-BD4B-D51C-B95A654C5F8D}"/>
              </a:ext>
            </a:extLst>
          </p:cNvPr>
          <p:cNvPicPr>
            <a:picLocks noChangeAspect="1"/>
          </p:cNvPicPr>
          <p:nvPr/>
        </p:nvPicPr>
        <p:blipFill>
          <a:blip r:embed="rId2"/>
          <a:srcRect l="47316"/>
          <a:stretch/>
        </p:blipFill>
        <p:spPr>
          <a:xfrm>
            <a:off x="950225" y="1283502"/>
            <a:ext cx="4226242" cy="5104601"/>
          </a:xfrm>
          <a:prstGeom prst="rect">
            <a:avLst/>
          </a:prstGeom>
        </p:spPr>
      </p:pic>
      <p:sp>
        <p:nvSpPr>
          <p:cNvPr id="4" name="TextBox 3">
            <a:extLst>
              <a:ext uri="{FF2B5EF4-FFF2-40B4-BE49-F238E27FC236}">
                <a16:creationId xmlns:a16="http://schemas.microsoft.com/office/drawing/2014/main" id="{66C694C2-7EB3-B848-6426-A40E0C5D9426}"/>
              </a:ext>
            </a:extLst>
          </p:cNvPr>
          <p:cNvSpPr txBox="1"/>
          <p:nvPr/>
        </p:nvSpPr>
        <p:spPr>
          <a:xfrm>
            <a:off x="313547" y="943194"/>
            <a:ext cx="5100664" cy="341568"/>
          </a:xfrm>
          <a:prstGeom prst="rect">
            <a:avLst/>
          </a:prstGeom>
          <a:noFill/>
        </p:spPr>
        <p:txBody>
          <a:bodyPr wrap="square">
            <a:spAutoFit/>
          </a:bodyPr>
          <a:lstStyle/>
          <a:p>
            <a:pPr marL="200025" marR="0" lvl="0" indent="-200025" defTabSz="914400" eaLnBrk="1" fontAlgn="auto" latinLnBrk="0" hangingPunct="1">
              <a:lnSpc>
                <a:spcPct val="130000"/>
              </a:lnSpc>
              <a:spcBef>
                <a:spcPts val="600"/>
              </a:spcBef>
              <a:spcAft>
                <a:spcPts val="300"/>
              </a:spcAft>
              <a:buClr>
                <a:srgbClr val="FFC000"/>
              </a:buClr>
              <a:buSzPct val="100000"/>
              <a:buFont typeface="Wingdings" panose="05000000000000000000" pitchFamily="2" charset="2"/>
              <a:buChar char=""/>
              <a:tabLst/>
              <a:defRPr/>
            </a:pPr>
            <a:r>
              <a:rPr kumimoji="0" lang="ko-KR" altLang="en-US" sz="1400" b="1" i="0" u="none" strike="noStrike" kern="0" cap="none" spc="-50" normalizeH="0" baseline="0" noProof="0">
                <a:ln>
                  <a:solidFill>
                    <a:srgbClr val="000000">
                      <a:alpha val="0"/>
                    </a:srgbClr>
                  </a:solidFill>
                </a:ln>
                <a:solidFill>
                  <a:prstClr val="black">
                    <a:lumMod val="75000"/>
                    <a:lumOff val="25000"/>
                  </a:prstClr>
                </a:solidFill>
                <a:effectLst/>
                <a:uLnTx/>
                <a:uFillTx/>
              </a:rPr>
              <a:t>외부환경 변화 적응형 이상상태 탐지 자동화 알고리즘 </a:t>
            </a:r>
            <a:r>
              <a:rPr kumimoji="0" lang="ko-KR" altLang="en-US" sz="1400" b="1" i="0" u="none" strike="noStrike" kern="0" cap="none" spc="-50" normalizeH="0" baseline="0" noProof="0" dirty="0">
                <a:ln>
                  <a:solidFill>
                    <a:srgbClr val="000000">
                      <a:alpha val="0"/>
                    </a:srgbClr>
                  </a:solidFill>
                </a:ln>
                <a:solidFill>
                  <a:prstClr val="black">
                    <a:lumMod val="75000"/>
                    <a:lumOff val="25000"/>
                  </a:prstClr>
                </a:solidFill>
                <a:effectLst/>
                <a:uLnTx/>
                <a:uFillTx/>
              </a:rPr>
              <a:t>흐름도</a:t>
            </a:r>
            <a:endParaRPr kumimoji="0" lang="en-US" altLang="ko-KR" sz="1200" b="0" i="0" u="none" strike="noStrike" kern="0" cap="none" spc="-50" normalizeH="0" baseline="0" noProof="0" dirty="0">
              <a:ln>
                <a:solidFill>
                  <a:srgbClr val="000000">
                    <a:alpha val="0"/>
                  </a:srgbClr>
                </a:solidFill>
              </a:ln>
              <a:solidFill>
                <a:prstClr val="black">
                  <a:lumMod val="75000"/>
                  <a:lumOff val="25000"/>
                </a:prstClr>
              </a:solidFill>
              <a:effectLst/>
              <a:uLnTx/>
              <a:uFillTx/>
            </a:endParaRPr>
          </a:p>
        </p:txBody>
      </p:sp>
      <p:sp>
        <p:nvSpPr>
          <p:cNvPr id="5" name="사각형: 둥근 모서리 4">
            <a:extLst>
              <a:ext uri="{FF2B5EF4-FFF2-40B4-BE49-F238E27FC236}">
                <a16:creationId xmlns:a16="http://schemas.microsoft.com/office/drawing/2014/main" id="{742063C6-5310-4B18-C1A0-3921EB2EC3B3}"/>
              </a:ext>
            </a:extLst>
          </p:cNvPr>
          <p:cNvSpPr/>
          <p:nvPr/>
        </p:nvSpPr>
        <p:spPr>
          <a:xfrm>
            <a:off x="4033653" y="1864427"/>
            <a:ext cx="957942" cy="661059"/>
          </a:xfrm>
          <a:prstGeom prst="round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FE5C2618-82FD-5E6E-31C6-8742E331C8B6}"/>
              </a:ext>
            </a:extLst>
          </p:cNvPr>
          <p:cNvSpPr txBox="1"/>
          <p:nvPr/>
        </p:nvSpPr>
        <p:spPr>
          <a:xfrm>
            <a:off x="5380584" y="2661606"/>
            <a:ext cx="3588185" cy="738664"/>
          </a:xfrm>
          <a:prstGeom prst="rect">
            <a:avLst/>
          </a:prstGeom>
          <a:noFill/>
        </p:spPr>
        <p:txBody>
          <a:bodyPr wrap="square" rtlCol="0">
            <a:spAutoFit/>
          </a:bodyPr>
          <a:lstStyle/>
          <a:p>
            <a:pPr algn="ctr"/>
            <a:r>
              <a:rPr lang="ko-KR" altLang="en-US" sz="1400" b="1" dirty="0"/>
              <a:t>데이터 중심학습 기반</a:t>
            </a:r>
            <a:endParaRPr lang="en-US" altLang="ko-KR" sz="1400" b="1" dirty="0"/>
          </a:p>
          <a:p>
            <a:pPr algn="ctr"/>
            <a:r>
              <a:rPr lang="ko-KR" altLang="en-US" sz="1400" b="1" dirty="0"/>
              <a:t>임계치 자동산출 기법 소스코드 개발 완료</a:t>
            </a:r>
            <a:endParaRPr lang="en-US" altLang="ko-KR" sz="1400" b="1" dirty="0"/>
          </a:p>
          <a:p>
            <a:pPr algn="ctr"/>
            <a:r>
              <a:rPr lang="en-US" altLang="ko-KR" sz="1400" b="1" dirty="0"/>
              <a:t>(9</a:t>
            </a:r>
            <a:r>
              <a:rPr lang="ko-KR" altLang="en-US" sz="1400" b="1" dirty="0"/>
              <a:t>월 말</a:t>
            </a:r>
            <a:r>
              <a:rPr lang="en-US" altLang="ko-KR" sz="1400" b="1" dirty="0"/>
              <a:t> </a:t>
            </a:r>
            <a:r>
              <a:rPr lang="ko-KR" altLang="en-US" sz="1400" b="1" dirty="0"/>
              <a:t>완료</a:t>
            </a:r>
            <a:r>
              <a:rPr lang="en-US" altLang="ko-KR" sz="1400" b="1" dirty="0"/>
              <a:t>)</a:t>
            </a:r>
            <a:endParaRPr lang="ko-KR" altLang="en-US" sz="1400" b="1" dirty="0"/>
          </a:p>
        </p:txBody>
      </p:sp>
      <p:sp>
        <p:nvSpPr>
          <p:cNvPr id="7" name="TextBox 6">
            <a:extLst>
              <a:ext uri="{FF2B5EF4-FFF2-40B4-BE49-F238E27FC236}">
                <a16:creationId xmlns:a16="http://schemas.microsoft.com/office/drawing/2014/main" id="{2321AD25-6F68-E31E-3BFC-28D54F8A1536}"/>
              </a:ext>
            </a:extLst>
          </p:cNvPr>
          <p:cNvSpPr txBox="1"/>
          <p:nvPr/>
        </p:nvSpPr>
        <p:spPr>
          <a:xfrm>
            <a:off x="5691955" y="5519022"/>
            <a:ext cx="2965442" cy="738664"/>
          </a:xfrm>
          <a:prstGeom prst="rect">
            <a:avLst/>
          </a:prstGeom>
          <a:noFill/>
        </p:spPr>
        <p:txBody>
          <a:bodyPr wrap="square" rtlCol="0">
            <a:spAutoFit/>
          </a:bodyPr>
          <a:lstStyle/>
          <a:p>
            <a:pPr algn="ctr"/>
            <a:r>
              <a:rPr lang="ko-KR" altLang="en-US" sz="1400" b="1" dirty="0" err="1">
                <a:solidFill>
                  <a:srgbClr val="FF0000"/>
                </a:solidFill>
              </a:rPr>
              <a:t>이노온</a:t>
            </a:r>
            <a:r>
              <a:rPr lang="en-US" altLang="ko-KR" sz="1400" b="1" dirty="0">
                <a:solidFill>
                  <a:srgbClr val="FF0000"/>
                </a:solidFill>
              </a:rPr>
              <a:t>-</a:t>
            </a:r>
            <a:r>
              <a:rPr lang="ko-KR" altLang="en-US" sz="1400" b="1" dirty="0" err="1">
                <a:solidFill>
                  <a:srgbClr val="FF0000"/>
                </a:solidFill>
              </a:rPr>
              <a:t>건설연</a:t>
            </a:r>
            <a:r>
              <a:rPr lang="ko-KR" altLang="en-US" sz="1400" b="1" dirty="0">
                <a:solidFill>
                  <a:srgbClr val="FF0000"/>
                </a:solidFill>
              </a:rPr>
              <a:t> 검증 시나리오 별</a:t>
            </a:r>
            <a:endParaRPr lang="en-US" altLang="ko-KR" sz="1400" b="1" dirty="0">
              <a:solidFill>
                <a:srgbClr val="FF0000"/>
              </a:solidFill>
            </a:endParaRPr>
          </a:p>
          <a:p>
            <a:pPr algn="ctr"/>
            <a:r>
              <a:rPr lang="ko-KR" altLang="en-US" sz="1400" b="1" dirty="0">
                <a:solidFill>
                  <a:srgbClr val="FF0000"/>
                </a:solidFill>
              </a:rPr>
              <a:t>성능평가 및 고도화</a:t>
            </a:r>
            <a:endParaRPr lang="en-US" altLang="ko-KR" sz="1400" b="1" dirty="0">
              <a:solidFill>
                <a:srgbClr val="FF0000"/>
              </a:solidFill>
            </a:endParaRPr>
          </a:p>
          <a:p>
            <a:pPr algn="ctr"/>
            <a:r>
              <a:rPr lang="en-US" altLang="ko-KR" sz="1400" b="1" dirty="0">
                <a:solidFill>
                  <a:srgbClr val="FF0000"/>
                </a:solidFill>
              </a:rPr>
              <a:t>(10</a:t>
            </a:r>
            <a:r>
              <a:rPr lang="ko-KR" altLang="en-US" sz="1400" b="1" dirty="0">
                <a:solidFill>
                  <a:srgbClr val="FF0000"/>
                </a:solidFill>
              </a:rPr>
              <a:t>월 말 예정</a:t>
            </a:r>
            <a:r>
              <a:rPr lang="en-US" altLang="ko-KR" sz="1400" b="1" dirty="0">
                <a:solidFill>
                  <a:srgbClr val="FF0000"/>
                </a:solidFill>
              </a:rPr>
              <a:t>)</a:t>
            </a:r>
            <a:endParaRPr lang="ko-KR" altLang="en-US" sz="1400" b="1" dirty="0">
              <a:solidFill>
                <a:srgbClr val="FF0000"/>
              </a:solidFill>
            </a:endParaRPr>
          </a:p>
        </p:txBody>
      </p:sp>
      <p:sp>
        <p:nvSpPr>
          <p:cNvPr id="9" name="TextBox 8">
            <a:extLst>
              <a:ext uri="{FF2B5EF4-FFF2-40B4-BE49-F238E27FC236}">
                <a16:creationId xmlns:a16="http://schemas.microsoft.com/office/drawing/2014/main" id="{7AA34693-35A6-6B42-DBCC-8456187992F5}"/>
              </a:ext>
            </a:extLst>
          </p:cNvPr>
          <p:cNvSpPr txBox="1"/>
          <p:nvPr/>
        </p:nvSpPr>
        <p:spPr>
          <a:xfrm>
            <a:off x="5691955" y="4530271"/>
            <a:ext cx="2965442" cy="738664"/>
          </a:xfrm>
          <a:prstGeom prst="rect">
            <a:avLst/>
          </a:prstGeom>
          <a:noFill/>
        </p:spPr>
        <p:txBody>
          <a:bodyPr wrap="square" rtlCol="0">
            <a:spAutoFit/>
          </a:bodyPr>
          <a:lstStyle/>
          <a:p>
            <a:pPr algn="ctr"/>
            <a:r>
              <a:rPr lang="ko-KR" altLang="en-US" sz="1400" b="1" dirty="0">
                <a:solidFill>
                  <a:srgbClr val="00AEEF"/>
                </a:solidFill>
              </a:rPr>
              <a:t>세종대 자체 구축 데이터 기반</a:t>
            </a:r>
            <a:endParaRPr lang="en-US" altLang="ko-KR" sz="1400" b="1" dirty="0">
              <a:solidFill>
                <a:srgbClr val="00AEEF"/>
              </a:solidFill>
            </a:endParaRPr>
          </a:p>
          <a:p>
            <a:pPr algn="ctr"/>
            <a:r>
              <a:rPr lang="ko-KR" altLang="en-US" sz="1400" b="1" dirty="0">
                <a:solidFill>
                  <a:srgbClr val="00AEEF"/>
                </a:solidFill>
              </a:rPr>
              <a:t>성능 평가 및 고도화</a:t>
            </a:r>
            <a:endParaRPr lang="en-US" altLang="ko-KR" sz="1400" b="1" dirty="0">
              <a:solidFill>
                <a:srgbClr val="00AEEF"/>
              </a:solidFill>
            </a:endParaRPr>
          </a:p>
          <a:p>
            <a:pPr algn="ctr"/>
            <a:r>
              <a:rPr lang="en-US" altLang="ko-KR" sz="1400" b="1" dirty="0">
                <a:solidFill>
                  <a:srgbClr val="00AEEF"/>
                </a:solidFill>
              </a:rPr>
              <a:t>(10</a:t>
            </a:r>
            <a:r>
              <a:rPr lang="ko-KR" altLang="en-US" sz="1400" b="1" dirty="0">
                <a:solidFill>
                  <a:srgbClr val="00AEEF"/>
                </a:solidFill>
              </a:rPr>
              <a:t>월 중순 완료 예정</a:t>
            </a:r>
            <a:r>
              <a:rPr lang="en-US" altLang="ko-KR" sz="1400" b="1" dirty="0">
                <a:solidFill>
                  <a:srgbClr val="00AEEF"/>
                </a:solidFill>
              </a:rPr>
              <a:t>)</a:t>
            </a:r>
            <a:endParaRPr lang="ko-KR" altLang="en-US" sz="1400" b="1" dirty="0">
              <a:solidFill>
                <a:srgbClr val="00AEEF"/>
              </a:solidFill>
            </a:endParaRPr>
          </a:p>
        </p:txBody>
      </p:sp>
      <p:sp>
        <p:nvSpPr>
          <p:cNvPr id="11" name="TextBox 10">
            <a:extLst>
              <a:ext uri="{FF2B5EF4-FFF2-40B4-BE49-F238E27FC236}">
                <a16:creationId xmlns:a16="http://schemas.microsoft.com/office/drawing/2014/main" id="{E9E9366B-EC51-BDC5-DD00-EE7CD49726CB}"/>
              </a:ext>
            </a:extLst>
          </p:cNvPr>
          <p:cNvSpPr txBox="1"/>
          <p:nvPr/>
        </p:nvSpPr>
        <p:spPr>
          <a:xfrm>
            <a:off x="5380584" y="1777705"/>
            <a:ext cx="3588185" cy="738664"/>
          </a:xfrm>
          <a:prstGeom prst="rect">
            <a:avLst/>
          </a:prstGeom>
          <a:noFill/>
        </p:spPr>
        <p:txBody>
          <a:bodyPr wrap="square" rtlCol="0">
            <a:spAutoFit/>
          </a:bodyPr>
          <a:lstStyle/>
          <a:p>
            <a:pPr algn="ctr"/>
            <a:r>
              <a:rPr lang="ko-KR" altLang="en-US" sz="1400" b="1" dirty="0"/>
              <a:t>실시간 이상탐지 </a:t>
            </a:r>
            <a:endParaRPr lang="en-US" altLang="ko-KR" sz="1400" b="1" dirty="0"/>
          </a:p>
          <a:p>
            <a:pPr algn="ctr"/>
            <a:r>
              <a:rPr lang="ko-KR" altLang="en-US" sz="1400" b="1" dirty="0"/>
              <a:t>소스코드 구축 완료</a:t>
            </a:r>
            <a:r>
              <a:rPr lang="en-US" altLang="ko-KR" sz="1400" b="1" dirty="0"/>
              <a:t>-</a:t>
            </a:r>
            <a:r>
              <a:rPr lang="ko-KR" altLang="en-US" sz="1400" b="1" dirty="0"/>
              <a:t>데이터 중심학습 제외</a:t>
            </a:r>
            <a:endParaRPr lang="en-US" altLang="ko-KR" sz="1400" b="1" dirty="0"/>
          </a:p>
          <a:p>
            <a:pPr algn="ctr"/>
            <a:r>
              <a:rPr lang="en-US" altLang="ko-KR" sz="1400" b="1" dirty="0"/>
              <a:t>(8</a:t>
            </a:r>
            <a:r>
              <a:rPr lang="ko-KR" altLang="en-US" sz="1400" b="1" dirty="0"/>
              <a:t>월 말 완료</a:t>
            </a:r>
            <a:r>
              <a:rPr lang="en-US" altLang="ko-KR" sz="1400" b="1" dirty="0"/>
              <a:t>)</a:t>
            </a:r>
            <a:endParaRPr lang="ko-KR" altLang="en-US" sz="1400" b="1" dirty="0"/>
          </a:p>
        </p:txBody>
      </p:sp>
      <p:sp>
        <p:nvSpPr>
          <p:cNvPr id="12" name="TextBox 11">
            <a:extLst>
              <a:ext uri="{FF2B5EF4-FFF2-40B4-BE49-F238E27FC236}">
                <a16:creationId xmlns:a16="http://schemas.microsoft.com/office/drawing/2014/main" id="{43820274-2395-398B-3169-8E79BDFF5633}"/>
              </a:ext>
            </a:extLst>
          </p:cNvPr>
          <p:cNvSpPr txBox="1"/>
          <p:nvPr/>
        </p:nvSpPr>
        <p:spPr>
          <a:xfrm>
            <a:off x="5691955" y="1170940"/>
            <a:ext cx="2965442" cy="523220"/>
          </a:xfrm>
          <a:prstGeom prst="rect">
            <a:avLst/>
          </a:prstGeom>
          <a:noFill/>
        </p:spPr>
        <p:txBody>
          <a:bodyPr wrap="square" rtlCol="0">
            <a:spAutoFit/>
          </a:bodyPr>
          <a:lstStyle/>
          <a:p>
            <a:pPr algn="ctr"/>
            <a:r>
              <a:rPr lang="ko-KR" altLang="en-US" sz="1400" b="1" dirty="0"/>
              <a:t>개발방법 방향성 도출</a:t>
            </a:r>
            <a:endParaRPr lang="en-US" altLang="ko-KR" sz="1400" b="1" dirty="0"/>
          </a:p>
          <a:p>
            <a:pPr algn="ctr"/>
            <a:r>
              <a:rPr lang="en-US" altLang="ko-KR" sz="1400" b="1" dirty="0"/>
              <a:t>(7</a:t>
            </a:r>
            <a:r>
              <a:rPr lang="ko-KR" altLang="en-US" sz="1400" b="1" dirty="0"/>
              <a:t>월 말 완료</a:t>
            </a:r>
            <a:r>
              <a:rPr lang="en-US" altLang="ko-KR" sz="1400" b="1" dirty="0"/>
              <a:t>)</a:t>
            </a:r>
            <a:endParaRPr lang="ko-KR" altLang="en-US" sz="1400" b="1" dirty="0"/>
          </a:p>
        </p:txBody>
      </p:sp>
      <p:sp>
        <p:nvSpPr>
          <p:cNvPr id="13" name="TextBox 12">
            <a:extLst>
              <a:ext uri="{FF2B5EF4-FFF2-40B4-BE49-F238E27FC236}">
                <a16:creationId xmlns:a16="http://schemas.microsoft.com/office/drawing/2014/main" id="{E59EDEB1-1CF9-0D5F-BF13-0355FFDE5175}"/>
              </a:ext>
            </a:extLst>
          </p:cNvPr>
          <p:cNvSpPr txBox="1"/>
          <p:nvPr/>
        </p:nvSpPr>
        <p:spPr>
          <a:xfrm>
            <a:off x="5736070" y="3474856"/>
            <a:ext cx="2965442" cy="954107"/>
          </a:xfrm>
          <a:prstGeom prst="rect">
            <a:avLst/>
          </a:prstGeom>
          <a:noFill/>
          <a:ln w="28575">
            <a:solidFill>
              <a:srgbClr val="00B050"/>
            </a:solidFill>
          </a:ln>
        </p:spPr>
        <p:txBody>
          <a:bodyPr wrap="square" rtlCol="0">
            <a:spAutoFit/>
          </a:bodyPr>
          <a:lstStyle/>
          <a:p>
            <a:pPr algn="ctr"/>
            <a:r>
              <a:rPr lang="ko-KR" altLang="en-US" sz="1400" b="1" dirty="0">
                <a:solidFill>
                  <a:srgbClr val="00AEEF"/>
                </a:solidFill>
              </a:rPr>
              <a:t>데이터 중심학습 기반</a:t>
            </a:r>
            <a:endParaRPr lang="en-US" altLang="ko-KR" sz="1400" b="1" dirty="0">
              <a:solidFill>
                <a:srgbClr val="00AEEF"/>
              </a:solidFill>
            </a:endParaRPr>
          </a:p>
          <a:p>
            <a:pPr algn="ctr"/>
            <a:r>
              <a:rPr lang="ko-KR" altLang="en-US" sz="1400" b="1" dirty="0">
                <a:solidFill>
                  <a:srgbClr val="00AEEF"/>
                </a:solidFill>
              </a:rPr>
              <a:t>임계치 자동산출 기법 검증 및 </a:t>
            </a:r>
            <a:endParaRPr lang="en-US" altLang="ko-KR" sz="1400" b="1" dirty="0">
              <a:solidFill>
                <a:srgbClr val="00AEEF"/>
              </a:solidFill>
            </a:endParaRPr>
          </a:p>
          <a:p>
            <a:pPr algn="ctr"/>
            <a:r>
              <a:rPr lang="ko-KR" altLang="en-US" sz="1400" b="1" dirty="0">
                <a:solidFill>
                  <a:srgbClr val="00AEEF"/>
                </a:solidFill>
              </a:rPr>
              <a:t>소스코드 통합</a:t>
            </a:r>
            <a:endParaRPr lang="en-US" altLang="ko-KR" sz="1400" b="1" dirty="0">
              <a:solidFill>
                <a:srgbClr val="00AEEF"/>
              </a:solidFill>
            </a:endParaRPr>
          </a:p>
          <a:p>
            <a:pPr algn="ctr"/>
            <a:r>
              <a:rPr lang="en-US" altLang="ko-KR" sz="1400" b="1" dirty="0">
                <a:solidFill>
                  <a:srgbClr val="00AEEF"/>
                </a:solidFill>
              </a:rPr>
              <a:t>(10</a:t>
            </a:r>
            <a:r>
              <a:rPr lang="ko-KR" altLang="en-US" sz="1400" b="1" dirty="0">
                <a:solidFill>
                  <a:srgbClr val="00AEEF"/>
                </a:solidFill>
              </a:rPr>
              <a:t>월 초</a:t>
            </a:r>
            <a:r>
              <a:rPr lang="en-US" altLang="ko-KR" sz="1400" b="1" dirty="0">
                <a:solidFill>
                  <a:srgbClr val="00AEEF"/>
                </a:solidFill>
              </a:rPr>
              <a:t> </a:t>
            </a:r>
            <a:r>
              <a:rPr lang="ko-KR" altLang="en-US" sz="1400" b="1" dirty="0">
                <a:solidFill>
                  <a:srgbClr val="00AEEF"/>
                </a:solidFill>
              </a:rPr>
              <a:t>완료 예정</a:t>
            </a:r>
            <a:r>
              <a:rPr lang="en-US" altLang="ko-KR" sz="1400" b="1" dirty="0">
                <a:solidFill>
                  <a:srgbClr val="00AEEF"/>
                </a:solidFill>
              </a:rPr>
              <a:t>)</a:t>
            </a:r>
            <a:endParaRPr lang="ko-KR" altLang="en-US" sz="1400" b="1" dirty="0">
              <a:solidFill>
                <a:srgbClr val="00AEEF"/>
              </a:solidFill>
            </a:endParaRPr>
          </a:p>
        </p:txBody>
      </p:sp>
      <p:cxnSp>
        <p:nvCxnSpPr>
          <p:cNvPr id="18" name="연결선: 꺾임 17">
            <a:extLst>
              <a:ext uri="{FF2B5EF4-FFF2-40B4-BE49-F238E27FC236}">
                <a16:creationId xmlns:a16="http://schemas.microsoft.com/office/drawing/2014/main" id="{8A2B1B97-8456-5C8A-1C51-E975E4C8D6A0}"/>
              </a:ext>
            </a:extLst>
          </p:cNvPr>
          <p:cNvCxnSpPr>
            <a:stCxn id="13" idx="1"/>
            <a:endCxn id="5" idx="2"/>
          </p:cNvCxnSpPr>
          <p:nvPr/>
        </p:nvCxnSpPr>
        <p:spPr>
          <a:xfrm rot="10800000">
            <a:off x="4512624" y="2525486"/>
            <a:ext cx="1223446" cy="1426424"/>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9278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llustration of confidence level for confidence intervals">
            <a:extLst>
              <a:ext uri="{FF2B5EF4-FFF2-40B4-BE49-F238E27FC236}">
                <a16:creationId xmlns:a16="http://schemas.microsoft.com/office/drawing/2014/main" id="{065273F5-B9E0-5D2B-2E58-31FEA82C1A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9920"/>
          <a:stretch/>
        </p:blipFill>
        <p:spPr bwMode="auto">
          <a:xfrm>
            <a:off x="2687622" y="2042918"/>
            <a:ext cx="3768757" cy="18092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f the confidence interval were to be set to 99%, this range would change. The results would be expected to fall within this new range 99 times out of 100, so the range would widen. If the CI were set to 90%, the range would narrow. 2">
            <a:extLst>
              <a:ext uri="{FF2B5EF4-FFF2-40B4-BE49-F238E27FC236}">
                <a16:creationId xmlns:a16="http://schemas.microsoft.com/office/drawing/2014/main" id="{24B9B6BF-2ACA-96A8-B99D-F7BF5376AE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48" b="22412"/>
          <a:stretch/>
        </p:blipFill>
        <p:spPr bwMode="auto">
          <a:xfrm>
            <a:off x="1449262" y="4079559"/>
            <a:ext cx="6245476" cy="20337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9CDD7DD-9E81-25AE-CBA3-E14FA74141BA}"/>
              </a:ext>
            </a:extLst>
          </p:cNvPr>
          <p:cNvSpPr txBox="1"/>
          <p:nvPr/>
        </p:nvSpPr>
        <p:spPr>
          <a:xfrm>
            <a:off x="676894" y="1032912"/>
            <a:ext cx="8075220" cy="923330"/>
          </a:xfrm>
          <a:prstGeom prst="rect">
            <a:avLst/>
          </a:prstGeom>
          <a:noFill/>
        </p:spPr>
        <p:txBody>
          <a:bodyPr wrap="square" rtlCol="0">
            <a:spAutoFit/>
          </a:bodyPr>
          <a:lstStyle/>
          <a:p>
            <a:r>
              <a:rPr lang="en-US" altLang="ko-KR" b="1" dirty="0"/>
              <a:t>A </a:t>
            </a:r>
            <a:r>
              <a:rPr lang="en-US" altLang="ko-KR" b="1" dirty="0">
                <a:solidFill>
                  <a:srgbClr val="0070C0"/>
                </a:solidFill>
              </a:rPr>
              <a:t>95% confidence interval </a:t>
            </a:r>
            <a:r>
              <a:rPr lang="en-US" altLang="ko-KR" b="1" dirty="0"/>
              <a:t>indicates that </a:t>
            </a:r>
            <a:r>
              <a:rPr lang="en-US" altLang="ko-KR" b="1" dirty="0">
                <a:solidFill>
                  <a:srgbClr val="0070C0"/>
                </a:solidFill>
              </a:rPr>
              <a:t>19 out of 20 samples (95%) </a:t>
            </a:r>
            <a:r>
              <a:rPr lang="en-US" altLang="ko-KR" b="1" dirty="0"/>
              <a:t>from the same population will </a:t>
            </a:r>
            <a:r>
              <a:rPr lang="en-US" altLang="ko-KR" b="1" dirty="0">
                <a:solidFill>
                  <a:srgbClr val="0070C0"/>
                </a:solidFill>
              </a:rPr>
              <a:t>produce confidence intervals that contain the</a:t>
            </a:r>
            <a:r>
              <a:rPr lang="ko-KR" altLang="en-US" b="1" dirty="0">
                <a:solidFill>
                  <a:srgbClr val="0070C0"/>
                </a:solidFill>
              </a:rPr>
              <a:t> </a:t>
            </a:r>
            <a:r>
              <a:rPr lang="en-US" altLang="ko-KR" b="1" dirty="0">
                <a:solidFill>
                  <a:srgbClr val="0070C0"/>
                </a:solidFill>
              </a:rPr>
              <a:t>value</a:t>
            </a:r>
            <a:endParaRPr lang="ko-KR" altLang="en-US" b="1" dirty="0">
              <a:solidFill>
                <a:srgbClr val="0070C0"/>
              </a:solidFill>
            </a:endParaRPr>
          </a:p>
        </p:txBody>
      </p:sp>
      <p:sp>
        <p:nvSpPr>
          <p:cNvPr id="8" name="제목 2">
            <a:extLst>
              <a:ext uri="{FF2B5EF4-FFF2-40B4-BE49-F238E27FC236}">
                <a16:creationId xmlns:a16="http://schemas.microsoft.com/office/drawing/2014/main" id="{6C450447-A18B-004B-0833-F08204184E0A}"/>
              </a:ext>
            </a:extLst>
          </p:cNvPr>
          <p:cNvSpPr txBox="1">
            <a:spLocks/>
          </p:cNvSpPr>
          <p:nvPr/>
        </p:nvSpPr>
        <p:spPr>
          <a:xfrm>
            <a:off x="36152" y="151502"/>
            <a:ext cx="8917843" cy="571480"/>
          </a:xfrm>
          <a:prstGeom prst="rect">
            <a:avLst/>
          </a:prstGeom>
        </p:spPr>
        <p:txBody>
          <a:bodyPr vert="horz" lIns="91440" tIns="45720" rIns="91440" bIns="45720" rtlCol="0" anchor="ctr">
            <a:normAutofit fontScale="82500" lnSpcReduction="200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b="1" dirty="0">
                <a:latin typeface="Calibri" panose="020F0502020204030204" pitchFamily="34" charset="0"/>
                <a:cs typeface="Calibri" panose="020F0502020204030204" pitchFamily="34" charset="0"/>
              </a:rPr>
              <a:t>진행 사항</a:t>
            </a:r>
            <a:r>
              <a:rPr lang="en-US" altLang="ko-KR" b="1" dirty="0">
                <a:latin typeface="Calibri" panose="020F0502020204030204" pitchFamily="34" charset="0"/>
                <a:cs typeface="Calibri" panose="020F0502020204030204" pitchFamily="34" charset="0"/>
              </a:rPr>
              <a:t>(2/4):</a:t>
            </a:r>
            <a:r>
              <a:rPr lang="ko-KR" altLang="en-US" b="1" dirty="0">
                <a:latin typeface="Calibri" panose="020F0502020204030204" pitchFamily="34" charset="0"/>
                <a:cs typeface="Calibri" panose="020F0502020204030204" pitchFamily="34" charset="0"/>
              </a:rPr>
              <a:t> </a:t>
            </a:r>
            <a:r>
              <a:rPr lang="ko-KR" altLang="en-US" sz="3400" b="1" dirty="0">
                <a:latin typeface="Calibri" panose="020F0502020204030204" pitchFamily="34" charset="0"/>
                <a:cs typeface="Calibri" panose="020F0502020204030204" pitchFamily="34" charset="0"/>
              </a:rPr>
              <a:t>임계치 자동산출기법 검증</a:t>
            </a:r>
            <a:endParaRPr lang="ko-KR"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60474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7C80A505-B33A-92F6-BAC8-D66FB2A57458}"/>
              </a:ext>
            </a:extLst>
          </p:cNvPr>
          <p:cNvPicPr>
            <a:picLocks noChangeAspect="1"/>
          </p:cNvPicPr>
          <p:nvPr/>
        </p:nvPicPr>
        <p:blipFill>
          <a:blip r:embed="rId2"/>
          <a:stretch>
            <a:fillRect/>
          </a:stretch>
        </p:blipFill>
        <p:spPr>
          <a:xfrm>
            <a:off x="1117156" y="1310132"/>
            <a:ext cx="6909688" cy="2741443"/>
          </a:xfrm>
          <a:prstGeom prst="rect">
            <a:avLst/>
          </a:prstGeom>
        </p:spPr>
      </p:pic>
      <p:pic>
        <p:nvPicPr>
          <p:cNvPr id="6" name="그림 5">
            <a:extLst>
              <a:ext uri="{FF2B5EF4-FFF2-40B4-BE49-F238E27FC236}">
                <a16:creationId xmlns:a16="http://schemas.microsoft.com/office/drawing/2014/main" id="{566A1C90-AC1E-C85F-6656-5039F8A95F2C}"/>
              </a:ext>
            </a:extLst>
          </p:cNvPr>
          <p:cNvPicPr>
            <a:picLocks noChangeAspect="1"/>
          </p:cNvPicPr>
          <p:nvPr/>
        </p:nvPicPr>
        <p:blipFill>
          <a:blip r:embed="rId3"/>
          <a:stretch>
            <a:fillRect/>
          </a:stretch>
        </p:blipFill>
        <p:spPr>
          <a:xfrm>
            <a:off x="1117156" y="4102477"/>
            <a:ext cx="6909688" cy="2350234"/>
          </a:xfrm>
          <a:prstGeom prst="rect">
            <a:avLst/>
          </a:prstGeom>
        </p:spPr>
      </p:pic>
      <p:sp>
        <p:nvSpPr>
          <p:cNvPr id="8" name="TextBox 7">
            <a:extLst>
              <a:ext uri="{FF2B5EF4-FFF2-40B4-BE49-F238E27FC236}">
                <a16:creationId xmlns:a16="http://schemas.microsoft.com/office/drawing/2014/main" id="{1D6464D8-58F7-742B-8D11-EFDE9968377E}"/>
              </a:ext>
            </a:extLst>
          </p:cNvPr>
          <p:cNvSpPr txBox="1"/>
          <p:nvPr/>
        </p:nvSpPr>
        <p:spPr>
          <a:xfrm>
            <a:off x="313546" y="943194"/>
            <a:ext cx="7068947" cy="343043"/>
          </a:xfrm>
          <a:prstGeom prst="rect">
            <a:avLst/>
          </a:prstGeom>
          <a:noFill/>
        </p:spPr>
        <p:txBody>
          <a:bodyPr wrap="square">
            <a:spAutoFit/>
          </a:bodyPr>
          <a:lstStyle/>
          <a:p>
            <a:pPr marL="200025" marR="0" lvl="0" indent="-200025" defTabSz="914400" eaLnBrk="1" fontAlgn="auto" latinLnBrk="0" hangingPunct="1">
              <a:lnSpc>
                <a:spcPct val="130000"/>
              </a:lnSpc>
              <a:spcBef>
                <a:spcPts val="600"/>
              </a:spcBef>
              <a:spcAft>
                <a:spcPts val="300"/>
              </a:spcAft>
              <a:buClr>
                <a:srgbClr val="FFC000"/>
              </a:buClr>
              <a:buSzPct val="100000"/>
              <a:buFont typeface="Wingdings" panose="05000000000000000000" pitchFamily="2" charset="2"/>
              <a:buChar char=""/>
              <a:tabLst/>
              <a:defRPr/>
            </a:pPr>
            <a:r>
              <a:rPr kumimoji="0" lang="ko-KR" altLang="en-US" sz="1400" b="1" i="0" u="none" strike="noStrike" kern="0" cap="none" spc="-50" normalizeH="0" baseline="0" noProof="0" dirty="0">
                <a:ln>
                  <a:solidFill>
                    <a:srgbClr val="000000">
                      <a:alpha val="0"/>
                    </a:srgbClr>
                  </a:solidFill>
                </a:ln>
                <a:solidFill>
                  <a:prstClr val="black">
                    <a:lumMod val="75000"/>
                    <a:lumOff val="25000"/>
                  </a:prstClr>
                </a:solidFill>
                <a:effectLst/>
                <a:uLnTx/>
                <a:uFillTx/>
              </a:rPr>
              <a:t>기존 임계치 산정 방식 </a:t>
            </a:r>
            <a:r>
              <a:rPr kumimoji="0" lang="en-US" altLang="ko-KR" sz="1400" b="1" i="0" u="none" strike="noStrike" kern="0" cap="none" spc="-50" normalizeH="0" baseline="0" noProof="0" dirty="0">
                <a:ln>
                  <a:solidFill>
                    <a:srgbClr val="000000">
                      <a:alpha val="0"/>
                    </a:srgbClr>
                  </a:solidFill>
                </a:ln>
                <a:solidFill>
                  <a:prstClr val="black">
                    <a:lumMod val="75000"/>
                    <a:lumOff val="25000"/>
                  </a:prstClr>
                </a:solidFill>
                <a:effectLst/>
                <a:uLnTx/>
                <a:uFillTx/>
                <a:sym typeface="Wingdings" panose="05000000000000000000" pitchFamily="2" charset="2"/>
              </a:rPr>
              <a:t> Q-statistics with </a:t>
            </a:r>
            <a:r>
              <a:rPr kumimoji="0" lang="en-US" altLang="ko-KR" sz="1400" b="1" i="0" u="none" strike="noStrike" kern="0" cap="none" spc="-50" normalizeH="0" baseline="0" noProof="0" dirty="0">
                <a:ln>
                  <a:solidFill>
                    <a:srgbClr val="000000">
                      <a:alpha val="0"/>
                    </a:srgbClr>
                  </a:solidFill>
                </a:ln>
                <a:solidFill>
                  <a:srgbClr val="FF0000"/>
                </a:solidFill>
                <a:effectLst/>
                <a:uLnTx/>
                <a:uFillTx/>
                <a:sym typeface="Wingdings" panose="05000000000000000000" pitchFamily="2" charset="2"/>
              </a:rPr>
              <a:t>Normality assumption</a:t>
            </a:r>
            <a:endParaRPr kumimoji="0" lang="en-US" altLang="ko-KR" sz="1200" b="0" i="0" u="none" strike="noStrike" kern="0" cap="none" spc="-50" normalizeH="0" baseline="0" noProof="0" dirty="0">
              <a:ln>
                <a:solidFill>
                  <a:srgbClr val="000000">
                    <a:alpha val="0"/>
                  </a:srgbClr>
                </a:solidFill>
              </a:ln>
              <a:solidFill>
                <a:srgbClr val="FF0000"/>
              </a:solidFill>
              <a:effectLst/>
              <a:uLnTx/>
              <a:uFillTx/>
            </a:endParaRPr>
          </a:p>
        </p:txBody>
      </p:sp>
      <p:sp>
        <p:nvSpPr>
          <p:cNvPr id="17" name="제목 2">
            <a:extLst>
              <a:ext uri="{FF2B5EF4-FFF2-40B4-BE49-F238E27FC236}">
                <a16:creationId xmlns:a16="http://schemas.microsoft.com/office/drawing/2014/main" id="{270B545C-C68C-7404-7D07-6EFEF28BFD47}"/>
              </a:ext>
            </a:extLst>
          </p:cNvPr>
          <p:cNvSpPr txBox="1">
            <a:spLocks/>
          </p:cNvSpPr>
          <p:nvPr/>
        </p:nvSpPr>
        <p:spPr>
          <a:xfrm>
            <a:off x="36152" y="151502"/>
            <a:ext cx="8917843" cy="571480"/>
          </a:xfrm>
          <a:prstGeom prst="rect">
            <a:avLst/>
          </a:prstGeom>
        </p:spPr>
        <p:txBody>
          <a:bodyPr vert="horz" lIns="91440" tIns="45720" rIns="91440" bIns="45720" rtlCol="0" anchor="ctr">
            <a:normAutofit fontScale="82500" lnSpcReduction="200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b="1" dirty="0">
                <a:latin typeface="Calibri" panose="020F0502020204030204" pitchFamily="34" charset="0"/>
                <a:cs typeface="Calibri" panose="020F0502020204030204" pitchFamily="34" charset="0"/>
              </a:rPr>
              <a:t>진행 사항</a:t>
            </a:r>
            <a:r>
              <a:rPr lang="en-US" altLang="ko-KR" b="1" dirty="0">
                <a:latin typeface="Calibri" panose="020F0502020204030204" pitchFamily="34" charset="0"/>
                <a:cs typeface="Calibri" panose="020F0502020204030204" pitchFamily="34" charset="0"/>
              </a:rPr>
              <a:t>(3/4):</a:t>
            </a:r>
            <a:r>
              <a:rPr lang="ko-KR" altLang="en-US" b="1" dirty="0">
                <a:latin typeface="Calibri" panose="020F0502020204030204" pitchFamily="34" charset="0"/>
                <a:cs typeface="Calibri" panose="020F0502020204030204" pitchFamily="34" charset="0"/>
              </a:rPr>
              <a:t> </a:t>
            </a:r>
            <a:r>
              <a:rPr lang="ko-KR" altLang="en-US" sz="3400" b="1" dirty="0">
                <a:latin typeface="Calibri" panose="020F0502020204030204" pitchFamily="34" charset="0"/>
                <a:cs typeface="Calibri" panose="020F0502020204030204" pitchFamily="34" charset="0"/>
              </a:rPr>
              <a:t>임계치 자동산출기법 검증</a:t>
            </a:r>
            <a:endParaRPr lang="ko-KR"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209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B04195F-92C3-C121-7F35-BF5408467628}"/>
              </a:ext>
            </a:extLst>
          </p:cNvPr>
          <p:cNvPicPr>
            <a:picLocks noChangeAspect="1"/>
          </p:cNvPicPr>
          <p:nvPr/>
        </p:nvPicPr>
        <p:blipFill>
          <a:blip r:embed="rId2"/>
          <a:stretch>
            <a:fillRect/>
          </a:stretch>
        </p:blipFill>
        <p:spPr>
          <a:xfrm>
            <a:off x="2148914" y="2258432"/>
            <a:ext cx="4692318" cy="1432998"/>
          </a:xfrm>
          <a:prstGeom prst="rect">
            <a:avLst/>
          </a:prstGeom>
        </p:spPr>
      </p:pic>
      <p:sp>
        <p:nvSpPr>
          <p:cNvPr id="7" name="직사각형 6">
            <a:extLst>
              <a:ext uri="{FF2B5EF4-FFF2-40B4-BE49-F238E27FC236}">
                <a16:creationId xmlns:a16="http://schemas.microsoft.com/office/drawing/2014/main" id="{F6911182-FFBA-EE5D-9894-DA7FE5DC1937}"/>
              </a:ext>
            </a:extLst>
          </p:cNvPr>
          <p:cNvSpPr/>
          <p:nvPr/>
        </p:nvSpPr>
        <p:spPr>
          <a:xfrm>
            <a:off x="336710" y="1045636"/>
            <a:ext cx="8555770" cy="249235"/>
          </a:xfrm>
          <a:prstGeom prst="rect">
            <a:avLst/>
          </a:prstGeom>
        </p:spPr>
        <p:txBody>
          <a:bodyPr wrap="square" lIns="0" tIns="0" rIns="0" bIns="0">
            <a:spAutoFit/>
          </a:bodyPr>
          <a:lstStyle/>
          <a:p>
            <a:pPr marL="200025" marR="0" lvl="0" indent="-200025" defTabSz="914400" eaLnBrk="1" fontAlgn="auto" latinLnBrk="0" hangingPunct="1">
              <a:lnSpc>
                <a:spcPct val="130000"/>
              </a:lnSpc>
              <a:spcBef>
                <a:spcPts val="600"/>
              </a:spcBef>
              <a:spcAft>
                <a:spcPts val="300"/>
              </a:spcAft>
              <a:buClr>
                <a:srgbClr val="FFC000"/>
              </a:buClr>
              <a:buSzPct val="100000"/>
              <a:buFont typeface="Wingdings" panose="05000000000000000000" pitchFamily="2" charset="2"/>
              <a:buChar char=""/>
              <a:tabLst/>
              <a:defRPr/>
            </a:pPr>
            <a:r>
              <a:rPr lang="ko-KR" altLang="en-US" sz="1400" b="1" kern="0" spc="-150" dirty="0">
                <a:ln>
                  <a:solidFill>
                    <a:srgbClr val="000000">
                      <a:alpha val="0"/>
                    </a:srgbClr>
                  </a:solidFill>
                </a:ln>
                <a:solidFill>
                  <a:srgbClr val="0000FF"/>
                </a:solidFill>
              </a:rPr>
              <a:t>데이터 중심학습을 통한 </a:t>
            </a:r>
            <a:r>
              <a:rPr lang="en-US" altLang="ko-KR" sz="1400" b="1" kern="0" spc="-150" dirty="0">
                <a:ln>
                  <a:solidFill>
                    <a:srgbClr val="000000">
                      <a:alpha val="0"/>
                    </a:srgbClr>
                  </a:solidFill>
                </a:ln>
                <a:solidFill>
                  <a:srgbClr val="0000FF"/>
                </a:solidFill>
              </a:rPr>
              <a:t>Assumption-free </a:t>
            </a:r>
            <a:r>
              <a:rPr lang="ko-KR" altLang="en-US" sz="1400" b="1" kern="0" spc="-150" dirty="0">
                <a:ln>
                  <a:solidFill>
                    <a:srgbClr val="000000">
                      <a:alpha val="0"/>
                    </a:srgbClr>
                  </a:solidFill>
                </a:ln>
                <a:solidFill>
                  <a:srgbClr val="0000FF"/>
                </a:solidFill>
              </a:rPr>
              <a:t>임계치 자동산정 알고리즘 개발 및 검증 중</a:t>
            </a:r>
            <a:endParaRPr kumimoji="0" lang="en-US" altLang="ko-KR" sz="1200" b="0" i="0" u="none" strike="noStrike" kern="0" cap="none" spc="-150" normalizeH="0" baseline="0" noProof="0" dirty="0">
              <a:ln>
                <a:solidFill>
                  <a:srgbClr val="000000">
                    <a:alpha val="0"/>
                  </a:srgbClr>
                </a:solidFill>
              </a:ln>
              <a:solidFill>
                <a:prstClr val="black">
                  <a:lumMod val="75000"/>
                  <a:lumOff val="25000"/>
                </a:prstClr>
              </a:solidFill>
              <a:effectLst/>
              <a:uLnTx/>
              <a:uFillTx/>
            </a:endParaRPr>
          </a:p>
        </p:txBody>
      </p:sp>
      <p:sp>
        <p:nvSpPr>
          <p:cNvPr id="10" name="TextBox 9">
            <a:extLst>
              <a:ext uri="{FF2B5EF4-FFF2-40B4-BE49-F238E27FC236}">
                <a16:creationId xmlns:a16="http://schemas.microsoft.com/office/drawing/2014/main" id="{ACAE4F80-152D-C319-6CA8-6BAAA27B4935}"/>
              </a:ext>
            </a:extLst>
          </p:cNvPr>
          <p:cNvSpPr txBox="1"/>
          <p:nvPr/>
        </p:nvSpPr>
        <p:spPr>
          <a:xfrm>
            <a:off x="535404" y="1372575"/>
            <a:ext cx="7640053" cy="862993"/>
          </a:xfrm>
          <a:prstGeom prst="rect">
            <a:avLst/>
          </a:prstGeom>
          <a:noFill/>
        </p:spPr>
        <p:txBody>
          <a:bodyPr wrap="square">
            <a:spAutoFit/>
          </a:bodyPr>
          <a:lstStyle/>
          <a:p>
            <a:pPr marL="447675" marR="0" lvl="1" indent="-179388" defTabSz="914400" eaLnBrk="1" fontAlgn="auto" latinLnBrk="0" hangingPunct="1">
              <a:lnSpc>
                <a:spcPct val="130000"/>
              </a:lnSpc>
              <a:spcBef>
                <a:spcPts val="0"/>
              </a:spcBef>
              <a:spcAft>
                <a:spcPts val="300"/>
              </a:spcAft>
              <a:buClr>
                <a:srgbClr val="FFC000"/>
              </a:buClr>
              <a:buSzPct val="100000"/>
              <a:buFont typeface="Arial" panose="020B0604020202020204" pitchFamily="34" charset="0"/>
              <a:buChar char="•"/>
              <a:tabLst/>
              <a:defRPr/>
            </a:pPr>
            <a:r>
              <a:rPr lang="en-US" altLang="ko-KR" sz="1200" dirty="0"/>
              <a:t>ML</a:t>
            </a:r>
            <a:r>
              <a:rPr lang="ko-KR" altLang="en-US" sz="1200" dirty="0"/>
              <a:t>의 불확실성 정량화 기법으로 많은 주목을 받고 있는 </a:t>
            </a:r>
            <a:r>
              <a:rPr lang="en-US" altLang="ko-KR" sz="1200" dirty="0"/>
              <a:t>Conformal prediction </a:t>
            </a:r>
            <a:r>
              <a:rPr lang="ko-KR" altLang="en-US" sz="1200" dirty="0"/>
              <a:t>기법 적용</a:t>
            </a:r>
            <a:endParaRPr lang="en-US" altLang="ko-KR" sz="1200" dirty="0"/>
          </a:p>
          <a:p>
            <a:pPr marL="447675" marR="0" lvl="1" indent="-179388" defTabSz="914400" eaLnBrk="1" fontAlgn="auto" latinLnBrk="0" hangingPunct="1">
              <a:lnSpc>
                <a:spcPct val="130000"/>
              </a:lnSpc>
              <a:spcBef>
                <a:spcPts val="0"/>
              </a:spcBef>
              <a:spcAft>
                <a:spcPts val="300"/>
              </a:spcAft>
              <a:buClr>
                <a:srgbClr val="FFC000"/>
              </a:buClr>
              <a:buSzPct val="100000"/>
              <a:buFont typeface="Arial" panose="020B0604020202020204" pitchFamily="34" charset="0"/>
              <a:buChar char="•"/>
              <a:tabLst/>
              <a:defRPr/>
            </a:pPr>
            <a:r>
              <a:rPr lang="ko-KR" altLang="en-US" sz="1200" dirty="0"/>
              <a:t>임계치 산정을 위한</a:t>
            </a:r>
            <a:r>
              <a:rPr lang="en-US" altLang="ko-KR" sz="1200" dirty="0"/>
              <a:t> </a:t>
            </a:r>
            <a:r>
              <a:rPr lang="ko-KR" altLang="en-US" sz="1200" dirty="0"/>
              <a:t>스코어</a:t>
            </a:r>
            <a:r>
              <a:rPr lang="en-US" altLang="ko-KR" sz="1200" dirty="0"/>
              <a:t> </a:t>
            </a:r>
            <a:r>
              <a:rPr lang="ko-KR" altLang="en-US" sz="1200" dirty="0"/>
              <a:t>산출 방식 정의</a:t>
            </a:r>
            <a:r>
              <a:rPr lang="en-US" altLang="ko-KR" sz="1200" dirty="0"/>
              <a:t>: </a:t>
            </a:r>
            <a:r>
              <a:rPr lang="en-US" altLang="ko-KR" sz="1200" b="1" dirty="0">
                <a:solidFill>
                  <a:srgbClr val="FF0000"/>
                </a:solidFill>
              </a:rPr>
              <a:t>Q-statistics</a:t>
            </a:r>
            <a:r>
              <a:rPr lang="ko-KR" altLang="en-US" sz="1200" dirty="0"/>
              <a:t>기반 </a:t>
            </a:r>
            <a:r>
              <a:rPr lang="en-US" altLang="ko-KR" sz="1200" dirty="0">
                <a:solidFill>
                  <a:srgbClr val="FF0000"/>
                </a:solidFill>
              </a:rPr>
              <a:t>Leave-one-out error </a:t>
            </a:r>
          </a:p>
          <a:p>
            <a:pPr marL="447675" marR="0" lvl="1" indent="-179388" defTabSz="914400" eaLnBrk="1" fontAlgn="auto" latinLnBrk="0" hangingPunct="1">
              <a:lnSpc>
                <a:spcPct val="130000"/>
              </a:lnSpc>
              <a:spcBef>
                <a:spcPts val="0"/>
              </a:spcBef>
              <a:spcAft>
                <a:spcPts val="300"/>
              </a:spcAft>
              <a:buClr>
                <a:srgbClr val="FFC000"/>
              </a:buClr>
              <a:buSzPct val="100000"/>
              <a:buFont typeface="Arial" panose="020B0604020202020204" pitchFamily="34" charset="0"/>
              <a:buChar char="•"/>
              <a:tabLst/>
              <a:defRPr/>
            </a:pPr>
            <a:r>
              <a:rPr lang="ko-KR" altLang="en-US" sz="1200" dirty="0"/>
              <a:t>데이터중심 학습을 통한 스코어 산출 기법 도출</a:t>
            </a:r>
            <a:r>
              <a:rPr lang="en-US" altLang="ko-KR" sz="1200" dirty="0"/>
              <a:t>:</a:t>
            </a:r>
            <a:r>
              <a:rPr lang="ko-KR" altLang="en-US" sz="1200" dirty="0"/>
              <a:t> </a:t>
            </a:r>
            <a:r>
              <a:rPr lang="en-US" altLang="ko-KR" sz="1200" dirty="0" err="1"/>
              <a:t>Jackknifre</a:t>
            </a:r>
            <a:r>
              <a:rPr lang="en-US" altLang="ko-KR" sz="1200" dirty="0"/>
              <a:t>+</a:t>
            </a:r>
            <a:endParaRPr lang="ko-KR" altLang="en-US" sz="1200" dirty="0"/>
          </a:p>
        </p:txBody>
      </p:sp>
      <p:sp>
        <p:nvSpPr>
          <p:cNvPr id="11" name="TextBox 10">
            <a:extLst>
              <a:ext uri="{FF2B5EF4-FFF2-40B4-BE49-F238E27FC236}">
                <a16:creationId xmlns:a16="http://schemas.microsoft.com/office/drawing/2014/main" id="{E4989A11-A56D-7E21-F146-F4EFF96B89D6}"/>
              </a:ext>
            </a:extLst>
          </p:cNvPr>
          <p:cNvSpPr txBox="1"/>
          <p:nvPr/>
        </p:nvSpPr>
        <p:spPr>
          <a:xfrm>
            <a:off x="1721898" y="3693426"/>
            <a:ext cx="5519121" cy="276999"/>
          </a:xfrm>
          <a:prstGeom prst="rect">
            <a:avLst/>
          </a:prstGeom>
          <a:noFill/>
        </p:spPr>
        <p:txBody>
          <a:bodyPr wrap="square" rtlCol="0">
            <a:spAutoFit/>
          </a:bodyPr>
          <a:lstStyle/>
          <a:p>
            <a:pPr algn="ctr"/>
            <a:r>
              <a:rPr lang="ko-KR" altLang="en-US" sz="1200" b="1" dirty="0"/>
              <a:t>데이터 중심학습을 위한 </a:t>
            </a:r>
            <a:r>
              <a:rPr lang="en-US" altLang="ko-KR" sz="1200" b="1" dirty="0"/>
              <a:t>Jackknife </a:t>
            </a:r>
            <a:r>
              <a:rPr lang="ko-KR" altLang="en-US" sz="1200" b="1" dirty="0" err="1"/>
              <a:t>리샘플링</a:t>
            </a:r>
            <a:r>
              <a:rPr lang="ko-KR" altLang="en-US" sz="1200" b="1" dirty="0"/>
              <a:t> 기법을 통한</a:t>
            </a:r>
            <a:r>
              <a:rPr lang="en-US" altLang="ko-KR" sz="1200" b="1" dirty="0"/>
              <a:t> LOO error </a:t>
            </a:r>
            <a:r>
              <a:rPr lang="ko-KR" altLang="en-US" sz="1200" b="1" dirty="0"/>
              <a:t>산출</a:t>
            </a:r>
            <a:endParaRPr lang="en-US" altLang="ko-KR" sz="1200" b="1" dirty="0"/>
          </a:p>
        </p:txBody>
      </p:sp>
      <p:pic>
        <p:nvPicPr>
          <p:cNvPr id="13" name="그림 12">
            <a:extLst>
              <a:ext uri="{FF2B5EF4-FFF2-40B4-BE49-F238E27FC236}">
                <a16:creationId xmlns:a16="http://schemas.microsoft.com/office/drawing/2014/main" id="{9D1E1366-4093-DA95-8B15-11DB93720C4A}"/>
              </a:ext>
            </a:extLst>
          </p:cNvPr>
          <p:cNvPicPr>
            <a:picLocks noChangeAspect="1"/>
          </p:cNvPicPr>
          <p:nvPr/>
        </p:nvPicPr>
        <p:blipFill>
          <a:blip r:embed="rId3"/>
          <a:stretch>
            <a:fillRect/>
          </a:stretch>
        </p:blipFill>
        <p:spPr>
          <a:xfrm>
            <a:off x="2898650" y="4169506"/>
            <a:ext cx="2913560" cy="1944355"/>
          </a:xfrm>
          <a:prstGeom prst="rect">
            <a:avLst/>
          </a:prstGeom>
        </p:spPr>
      </p:pic>
      <p:sp>
        <p:nvSpPr>
          <p:cNvPr id="14" name="TextBox 13">
            <a:extLst>
              <a:ext uri="{FF2B5EF4-FFF2-40B4-BE49-F238E27FC236}">
                <a16:creationId xmlns:a16="http://schemas.microsoft.com/office/drawing/2014/main" id="{EAF447D4-3FD0-D823-0DF1-32DF5FCCC5C9}"/>
              </a:ext>
            </a:extLst>
          </p:cNvPr>
          <p:cNvSpPr txBox="1"/>
          <p:nvPr/>
        </p:nvSpPr>
        <p:spPr>
          <a:xfrm>
            <a:off x="441186" y="6113861"/>
            <a:ext cx="8080545" cy="461665"/>
          </a:xfrm>
          <a:prstGeom prst="rect">
            <a:avLst/>
          </a:prstGeom>
          <a:noFill/>
        </p:spPr>
        <p:txBody>
          <a:bodyPr wrap="square" rtlCol="0">
            <a:spAutoFit/>
          </a:bodyPr>
          <a:lstStyle/>
          <a:p>
            <a:pPr algn="ctr"/>
            <a:r>
              <a:rPr lang="en-US" altLang="ko-KR" sz="1200" b="1" dirty="0"/>
              <a:t>LOO error</a:t>
            </a:r>
            <a:r>
              <a:rPr lang="ko-KR" altLang="en-US" sz="1200" b="1" dirty="0"/>
              <a:t>에 대한 </a:t>
            </a:r>
            <a:r>
              <a:rPr lang="en-US" altLang="ko-KR" sz="1200" b="1" dirty="0"/>
              <a:t>Conformal Prediction </a:t>
            </a:r>
            <a:r>
              <a:rPr lang="ko-KR" altLang="en-US" sz="1200" b="1" dirty="0"/>
              <a:t>적용 개념도</a:t>
            </a:r>
            <a:endParaRPr lang="en-US" altLang="ko-KR" sz="1200" b="1" dirty="0"/>
          </a:p>
          <a:p>
            <a:pPr algn="ctr"/>
            <a:r>
              <a:rPr lang="en-US" altLang="ko-KR" sz="1200" b="1" dirty="0"/>
              <a:t>(</a:t>
            </a:r>
            <a:r>
              <a:rPr lang="ko-KR" altLang="en-US" sz="1200" b="1" dirty="0"/>
              <a:t>데이터 중심 학습을 통한 </a:t>
            </a:r>
            <a:r>
              <a:rPr lang="en-US" altLang="ko-KR" sz="1200" b="1" dirty="0"/>
              <a:t>Assumption-free </a:t>
            </a:r>
            <a:r>
              <a:rPr lang="ko-KR" altLang="en-US" sz="1200" b="1" dirty="0"/>
              <a:t>임계치 자동산정</a:t>
            </a:r>
            <a:r>
              <a:rPr lang="en-US" altLang="ko-KR" sz="1200" b="1" dirty="0"/>
              <a:t>)</a:t>
            </a:r>
          </a:p>
        </p:txBody>
      </p:sp>
      <p:sp>
        <p:nvSpPr>
          <p:cNvPr id="2" name="제목 2">
            <a:extLst>
              <a:ext uri="{FF2B5EF4-FFF2-40B4-BE49-F238E27FC236}">
                <a16:creationId xmlns:a16="http://schemas.microsoft.com/office/drawing/2014/main" id="{8A64CE14-01F9-0AAE-A35D-FA8516508645}"/>
              </a:ext>
            </a:extLst>
          </p:cNvPr>
          <p:cNvSpPr txBox="1">
            <a:spLocks/>
          </p:cNvSpPr>
          <p:nvPr/>
        </p:nvSpPr>
        <p:spPr>
          <a:xfrm>
            <a:off x="36152" y="151502"/>
            <a:ext cx="8917843" cy="571480"/>
          </a:xfrm>
          <a:prstGeom prst="rect">
            <a:avLst/>
          </a:prstGeom>
        </p:spPr>
        <p:txBody>
          <a:bodyPr vert="horz" lIns="91440" tIns="45720" rIns="91440" bIns="45720" rtlCol="0" anchor="ctr">
            <a:normAutofit fontScale="82500" lnSpcReduction="200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b="1" dirty="0">
                <a:latin typeface="Calibri" panose="020F0502020204030204" pitchFamily="34" charset="0"/>
                <a:cs typeface="Calibri" panose="020F0502020204030204" pitchFamily="34" charset="0"/>
              </a:rPr>
              <a:t>진행 사항</a:t>
            </a:r>
            <a:r>
              <a:rPr lang="en-US" altLang="ko-KR" b="1" dirty="0">
                <a:latin typeface="Calibri" panose="020F0502020204030204" pitchFamily="34" charset="0"/>
                <a:cs typeface="Calibri" panose="020F0502020204030204" pitchFamily="34" charset="0"/>
              </a:rPr>
              <a:t>(4/4):</a:t>
            </a:r>
            <a:r>
              <a:rPr lang="ko-KR" altLang="en-US" b="1" dirty="0">
                <a:latin typeface="Calibri" panose="020F0502020204030204" pitchFamily="34" charset="0"/>
                <a:cs typeface="Calibri" panose="020F0502020204030204" pitchFamily="34" charset="0"/>
              </a:rPr>
              <a:t> </a:t>
            </a:r>
            <a:r>
              <a:rPr lang="ko-KR" altLang="en-US" sz="3400" b="1" dirty="0">
                <a:latin typeface="Calibri" panose="020F0502020204030204" pitchFamily="34" charset="0"/>
                <a:cs typeface="Calibri" panose="020F0502020204030204" pitchFamily="34" charset="0"/>
              </a:rPr>
              <a:t>임계치 자동산출기법 검증</a:t>
            </a:r>
            <a:endParaRPr lang="ko-KR"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2195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제목 2">
            <a:extLst>
              <a:ext uri="{FF2B5EF4-FFF2-40B4-BE49-F238E27FC236}">
                <a16:creationId xmlns:a16="http://schemas.microsoft.com/office/drawing/2014/main" id="{0BE4E56E-F1BA-9415-5F4C-BECC5DEF2BA3}"/>
              </a:ext>
            </a:extLst>
          </p:cNvPr>
          <p:cNvSpPr txBox="1">
            <a:spLocks/>
          </p:cNvSpPr>
          <p:nvPr/>
        </p:nvSpPr>
        <p:spPr>
          <a:xfrm>
            <a:off x="36152" y="151502"/>
            <a:ext cx="8917843" cy="571480"/>
          </a:xfrm>
          <a:prstGeom prst="rect">
            <a:avLst/>
          </a:prstGeom>
        </p:spPr>
        <p:txBody>
          <a:bodyPr vert="horz" lIns="91440" tIns="45720" rIns="91440" bIns="45720" rtlCol="0"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2400" b="1" dirty="0">
                <a:latin typeface="Calibri" panose="020F0502020204030204" pitchFamily="34" charset="0"/>
                <a:cs typeface="Calibri" panose="020F0502020204030204" pitchFamily="34" charset="0"/>
              </a:rPr>
              <a:t>데이터 중심학습 기반 임계치 자동산정기법 검증개요</a:t>
            </a:r>
            <a:endParaRPr lang="ko-KR" altLang="en-US" b="1" dirty="0">
              <a:latin typeface="Calibri" panose="020F0502020204030204" pitchFamily="34" charset="0"/>
              <a:cs typeface="Calibri" panose="020F0502020204030204" pitchFamily="34" charset="0"/>
            </a:endParaRPr>
          </a:p>
        </p:txBody>
      </p:sp>
      <p:pic>
        <p:nvPicPr>
          <p:cNvPr id="3" name="그림 2">
            <a:extLst>
              <a:ext uri="{FF2B5EF4-FFF2-40B4-BE49-F238E27FC236}">
                <a16:creationId xmlns:a16="http://schemas.microsoft.com/office/drawing/2014/main" id="{2FA168C3-E5E5-40D8-584F-2F422026B70D}"/>
              </a:ext>
            </a:extLst>
          </p:cNvPr>
          <p:cNvPicPr>
            <a:picLocks noChangeAspect="1"/>
          </p:cNvPicPr>
          <p:nvPr/>
        </p:nvPicPr>
        <p:blipFill>
          <a:blip r:embed="rId2"/>
          <a:stretch>
            <a:fillRect/>
          </a:stretch>
        </p:blipFill>
        <p:spPr>
          <a:xfrm>
            <a:off x="3723773" y="1088856"/>
            <a:ext cx="4692318" cy="2346159"/>
          </a:xfrm>
          <a:prstGeom prst="rect">
            <a:avLst/>
          </a:prstGeom>
        </p:spPr>
      </p:pic>
      <p:pic>
        <p:nvPicPr>
          <p:cNvPr id="5" name="그림 4">
            <a:extLst>
              <a:ext uri="{FF2B5EF4-FFF2-40B4-BE49-F238E27FC236}">
                <a16:creationId xmlns:a16="http://schemas.microsoft.com/office/drawing/2014/main" id="{920C30F7-94D0-DEA4-2D74-CEC2EEE936BE}"/>
              </a:ext>
            </a:extLst>
          </p:cNvPr>
          <p:cNvPicPr>
            <a:picLocks noChangeAspect="1"/>
          </p:cNvPicPr>
          <p:nvPr/>
        </p:nvPicPr>
        <p:blipFill>
          <a:blip r:embed="rId3"/>
          <a:stretch>
            <a:fillRect/>
          </a:stretch>
        </p:blipFill>
        <p:spPr>
          <a:xfrm>
            <a:off x="487337" y="4142161"/>
            <a:ext cx="1805925" cy="1805925"/>
          </a:xfrm>
          <a:prstGeom prst="rect">
            <a:avLst/>
          </a:prstGeom>
        </p:spPr>
      </p:pic>
      <p:pic>
        <p:nvPicPr>
          <p:cNvPr id="6" name="그림 5">
            <a:extLst>
              <a:ext uri="{FF2B5EF4-FFF2-40B4-BE49-F238E27FC236}">
                <a16:creationId xmlns:a16="http://schemas.microsoft.com/office/drawing/2014/main" id="{2486A087-50DB-2923-71E8-3145058D8F0C}"/>
              </a:ext>
            </a:extLst>
          </p:cNvPr>
          <p:cNvPicPr>
            <a:picLocks noChangeAspect="1"/>
          </p:cNvPicPr>
          <p:nvPr/>
        </p:nvPicPr>
        <p:blipFill>
          <a:blip r:embed="rId4"/>
          <a:stretch>
            <a:fillRect/>
          </a:stretch>
        </p:blipFill>
        <p:spPr>
          <a:xfrm>
            <a:off x="2715726" y="4141852"/>
            <a:ext cx="1806542" cy="1806542"/>
          </a:xfrm>
          <a:prstGeom prst="rect">
            <a:avLst/>
          </a:prstGeom>
        </p:spPr>
      </p:pic>
      <p:pic>
        <p:nvPicPr>
          <p:cNvPr id="7" name="그림 6">
            <a:extLst>
              <a:ext uri="{FF2B5EF4-FFF2-40B4-BE49-F238E27FC236}">
                <a16:creationId xmlns:a16="http://schemas.microsoft.com/office/drawing/2014/main" id="{D280C4D4-1D85-8F74-63F6-83600CC06573}"/>
              </a:ext>
            </a:extLst>
          </p:cNvPr>
          <p:cNvPicPr>
            <a:picLocks noChangeAspect="1"/>
          </p:cNvPicPr>
          <p:nvPr/>
        </p:nvPicPr>
        <p:blipFill>
          <a:blip r:embed="rId5"/>
          <a:stretch>
            <a:fillRect/>
          </a:stretch>
        </p:blipFill>
        <p:spPr>
          <a:xfrm>
            <a:off x="4944733" y="4141852"/>
            <a:ext cx="1806542" cy="1806542"/>
          </a:xfrm>
          <a:prstGeom prst="rect">
            <a:avLst/>
          </a:prstGeom>
        </p:spPr>
      </p:pic>
      <p:pic>
        <p:nvPicPr>
          <p:cNvPr id="8" name="그림 7">
            <a:extLst>
              <a:ext uri="{FF2B5EF4-FFF2-40B4-BE49-F238E27FC236}">
                <a16:creationId xmlns:a16="http://schemas.microsoft.com/office/drawing/2014/main" id="{C9806438-38AB-51C9-6207-1E9288ABE37D}"/>
              </a:ext>
            </a:extLst>
          </p:cNvPr>
          <p:cNvPicPr>
            <a:picLocks noChangeAspect="1"/>
          </p:cNvPicPr>
          <p:nvPr/>
        </p:nvPicPr>
        <p:blipFill>
          <a:blip r:embed="rId6"/>
          <a:stretch>
            <a:fillRect/>
          </a:stretch>
        </p:blipFill>
        <p:spPr>
          <a:xfrm>
            <a:off x="7045184" y="4141852"/>
            <a:ext cx="1806542" cy="1806542"/>
          </a:xfrm>
          <a:prstGeom prst="rect">
            <a:avLst/>
          </a:prstGeom>
        </p:spPr>
      </p:pic>
      <p:sp>
        <p:nvSpPr>
          <p:cNvPr id="11" name="TextBox 10">
            <a:extLst>
              <a:ext uri="{FF2B5EF4-FFF2-40B4-BE49-F238E27FC236}">
                <a16:creationId xmlns:a16="http://schemas.microsoft.com/office/drawing/2014/main" id="{F8B50B86-8786-D523-171B-EE923B119596}"/>
              </a:ext>
            </a:extLst>
          </p:cNvPr>
          <p:cNvSpPr txBox="1"/>
          <p:nvPr/>
        </p:nvSpPr>
        <p:spPr>
          <a:xfrm>
            <a:off x="822249" y="5948086"/>
            <a:ext cx="1136101" cy="369332"/>
          </a:xfrm>
          <a:prstGeom prst="rect">
            <a:avLst/>
          </a:prstGeom>
          <a:noFill/>
        </p:spPr>
        <p:txBody>
          <a:bodyPr wrap="square">
            <a:spAutoFit/>
          </a:bodyPr>
          <a:lstStyle/>
          <a:p>
            <a:pPr algn="ctr"/>
            <a:r>
              <a:rPr lang="es-ES_tradnl" altLang="ko-KR" b="1" dirty="0">
                <a:solidFill>
                  <a:srgbClr val="86B300"/>
                </a:solidFill>
                <a:effectLst/>
                <a:latin typeface="Consolas" panose="020B0609020204030204" pitchFamily="49" charset="0"/>
              </a:rPr>
              <a:t>normal</a:t>
            </a:r>
            <a:endParaRPr lang="ko-KR" altLang="en-US" b="1" dirty="0"/>
          </a:p>
        </p:txBody>
      </p:sp>
      <p:sp>
        <p:nvSpPr>
          <p:cNvPr id="13" name="TextBox 12">
            <a:extLst>
              <a:ext uri="{FF2B5EF4-FFF2-40B4-BE49-F238E27FC236}">
                <a16:creationId xmlns:a16="http://schemas.microsoft.com/office/drawing/2014/main" id="{49F7BA0F-6D5A-B2E8-4C50-2FD0A52AAC45}"/>
              </a:ext>
            </a:extLst>
          </p:cNvPr>
          <p:cNvSpPr txBox="1"/>
          <p:nvPr/>
        </p:nvSpPr>
        <p:spPr>
          <a:xfrm>
            <a:off x="3013061" y="5948086"/>
            <a:ext cx="1211872" cy="369332"/>
          </a:xfrm>
          <a:prstGeom prst="rect">
            <a:avLst/>
          </a:prstGeom>
          <a:noFill/>
        </p:spPr>
        <p:txBody>
          <a:bodyPr wrap="square">
            <a:spAutoFit/>
          </a:bodyPr>
          <a:lstStyle/>
          <a:p>
            <a:pPr algn="ctr"/>
            <a:r>
              <a:rPr lang="es-ES_tradnl" altLang="ko-KR" b="1" dirty="0">
                <a:solidFill>
                  <a:srgbClr val="86B300"/>
                </a:solidFill>
                <a:effectLst/>
                <a:latin typeface="Consolas" panose="020B0609020204030204" pitchFamily="49" charset="0"/>
              </a:rPr>
              <a:t>uniform</a:t>
            </a:r>
            <a:endParaRPr lang="ko-KR" altLang="en-US" b="1" dirty="0"/>
          </a:p>
        </p:txBody>
      </p:sp>
      <p:sp>
        <p:nvSpPr>
          <p:cNvPr id="15" name="TextBox 14">
            <a:extLst>
              <a:ext uri="{FF2B5EF4-FFF2-40B4-BE49-F238E27FC236}">
                <a16:creationId xmlns:a16="http://schemas.microsoft.com/office/drawing/2014/main" id="{8B92BB34-A098-2257-06FD-BD53B993C4B4}"/>
              </a:ext>
            </a:extLst>
          </p:cNvPr>
          <p:cNvSpPr txBox="1"/>
          <p:nvPr/>
        </p:nvSpPr>
        <p:spPr>
          <a:xfrm>
            <a:off x="5062697" y="5948086"/>
            <a:ext cx="1570614" cy="369332"/>
          </a:xfrm>
          <a:prstGeom prst="rect">
            <a:avLst/>
          </a:prstGeom>
          <a:noFill/>
        </p:spPr>
        <p:txBody>
          <a:bodyPr wrap="square">
            <a:spAutoFit/>
          </a:bodyPr>
          <a:lstStyle/>
          <a:p>
            <a:pPr algn="ctr"/>
            <a:r>
              <a:rPr lang="es-ES_tradnl" altLang="ko-KR" b="1" dirty="0">
                <a:solidFill>
                  <a:srgbClr val="86B300"/>
                </a:solidFill>
                <a:effectLst/>
                <a:latin typeface="Consolas" panose="020B0609020204030204" pitchFamily="49" charset="0"/>
              </a:rPr>
              <a:t>Log</a:t>
            </a:r>
            <a:r>
              <a:rPr lang="es-ES_tradnl" altLang="ko-KR" b="1" dirty="0">
                <a:solidFill>
                  <a:srgbClr val="86B300"/>
                </a:solidFill>
                <a:latin typeface="Consolas" panose="020B0609020204030204" pitchFamily="49" charset="0"/>
              </a:rPr>
              <a:t>-</a:t>
            </a:r>
            <a:r>
              <a:rPr lang="es-ES_tradnl" altLang="ko-KR" b="1" dirty="0">
                <a:solidFill>
                  <a:srgbClr val="86B300"/>
                </a:solidFill>
                <a:effectLst/>
                <a:latin typeface="Consolas" panose="020B0609020204030204" pitchFamily="49" charset="0"/>
              </a:rPr>
              <a:t>normal</a:t>
            </a:r>
            <a:endParaRPr lang="ko-KR" altLang="en-US" b="1" dirty="0"/>
          </a:p>
        </p:txBody>
      </p:sp>
      <p:sp>
        <p:nvSpPr>
          <p:cNvPr id="16" name="TextBox 15">
            <a:extLst>
              <a:ext uri="{FF2B5EF4-FFF2-40B4-BE49-F238E27FC236}">
                <a16:creationId xmlns:a16="http://schemas.microsoft.com/office/drawing/2014/main" id="{D40F0849-DBDF-7BED-2FAA-93B56BB887EC}"/>
              </a:ext>
            </a:extLst>
          </p:cNvPr>
          <p:cNvSpPr txBox="1"/>
          <p:nvPr/>
        </p:nvSpPr>
        <p:spPr>
          <a:xfrm>
            <a:off x="7163148" y="5948086"/>
            <a:ext cx="1570614" cy="369332"/>
          </a:xfrm>
          <a:prstGeom prst="rect">
            <a:avLst/>
          </a:prstGeom>
          <a:noFill/>
        </p:spPr>
        <p:txBody>
          <a:bodyPr wrap="square">
            <a:spAutoFit/>
          </a:bodyPr>
          <a:lstStyle/>
          <a:p>
            <a:pPr algn="ctr"/>
            <a:r>
              <a:rPr lang="es-ES_tradnl" altLang="ko-KR" b="1" dirty="0">
                <a:solidFill>
                  <a:srgbClr val="86B300"/>
                </a:solidFill>
                <a:effectLst/>
                <a:latin typeface="Consolas" panose="020B0609020204030204" pitchFamily="49" charset="0"/>
              </a:rPr>
              <a:t>Gumbel</a:t>
            </a:r>
            <a:r>
              <a:rPr lang="en-US" altLang="ko-KR" b="1" dirty="0">
                <a:solidFill>
                  <a:srgbClr val="86B300"/>
                </a:solidFill>
                <a:effectLst/>
                <a:latin typeface="Consolas" panose="020B0609020204030204" pitchFamily="49" charset="0"/>
              </a:rPr>
              <a:t>-L</a:t>
            </a:r>
            <a:endParaRPr lang="ko-KR" altLang="en-US" b="1" dirty="0"/>
          </a:p>
        </p:txBody>
      </p:sp>
      <p:sp>
        <p:nvSpPr>
          <p:cNvPr id="18" name="TextBox 17">
            <a:extLst>
              <a:ext uri="{FF2B5EF4-FFF2-40B4-BE49-F238E27FC236}">
                <a16:creationId xmlns:a16="http://schemas.microsoft.com/office/drawing/2014/main" id="{2B0F5190-CDA0-BD8D-7F40-5EEA9A9996D4}"/>
              </a:ext>
            </a:extLst>
          </p:cNvPr>
          <p:cNvSpPr txBox="1"/>
          <p:nvPr/>
        </p:nvSpPr>
        <p:spPr>
          <a:xfrm>
            <a:off x="322406" y="1884628"/>
            <a:ext cx="3491604" cy="646331"/>
          </a:xfrm>
          <a:prstGeom prst="rect">
            <a:avLst/>
          </a:prstGeom>
          <a:noFill/>
        </p:spPr>
        <p:txBody>
          <a:bodyPr wrap="square" rtlCol="0">
            <a:spAutoFit/>
          </a:bodyPr>
          <a:lstStyle/>
          <a:p>
            <a:pPr algn="ctr"/>
            <a:r>
              <a:rPr lang="en-US" altLang="ko-KR" b="1" dirty="0"/>
              <a:t>BMS </a:t>
            </a:r>
            <a:r>
              <a:rPr lang="en-US" altLang="ko-KR" b="1"/>
              <a:t>DB </a:t>
            </a:r>
            <a:r>
              <a:rPr lang="ko-KR" altLang="en-US" b="1" dirty="0"/>
              <a:t>내 실제 정적 데이터</a:t>
            </a:r>
            <a:endParaRPr lang="en-US" altLang="ko-KR" b="1" dirty="0"/>
          </a:p>
          <a:p>
            <a:pPr algn="ctr"/>
            <a:r>
              <a:rPr lang="en-US" altLang="ko-KR" b="1" dirty="0"/>
              <a:t>(</a:t>
            </a:r>
            <a:r>
              <a:rPr lang="ko-KR" altLang="en-US" b="1" dirty="0"/>
              <a:t>변위</a:t>
            </a:r>
            <a:r>
              <a:rPr lang="en-US" altLang="ko-KR" b="1" dirty="0"/>
              <a:t>, </a:t>
            </a:r>
            <a:r>
              <a:rPr lang="ko-KR" altLang="en-US" b="1" dirty="0"/>
              <a:t>경사계</a:t>
            </a:r>
            <a:r>
              <a:rPr lang="en-US" altLang="ko-KR" b="1" dirty="0"/>
              <a:t>, </a:t>
            </a:r>
            <a:r>
              <a:rPr lang="ko-KR" altLang="en-US" b="1" dirty="0"/>
              <a:t>온도</a:t>
            </a:r>
            <a:r>
              <a:rPr lang="en-US" altLang="ko-KR" b="1" dirty="0"/>
              <a:t>)</a:t>
            </a:r>
            <a:endParaRPr lang="ko-KR" altLang="en-US" b="1" dirty="0"/>
          </a:p>
        </p:txBody>
      </p:sp>
      <p:sp>
        <p:nvSpPr>
          <p:cNvPr id="19" name="TextBox 18">
            <a:extLst>
              <a:ext uri="{FF2B5EF4-FFF2-40B4-BE49-F238E27FC236}">
                <a16:creationId xmlns:a16="http://schemas.microsoft.com/office/drawing/2014/main" id="{62EEA228-49BD-9481-6149-A5F86BCA3D59}"/>
              </a:ext>
            </a:extLst>
          </p:cNvPr>
          <p:cNvSpPr txBox="1"/>
          <p:nvPr/>
        </p:nvSpPr>
        <p:spPr>
          <a:xfrm>
            <a:off x="431223" y="3555331"/>
            <a:ext cx="8454098" cy="369332"/>
          </a:xfrm>
          <a:prstGeom prst="rect">
            <a:avLst/>
          </a:prstGeom>
          <a:noFill/>
        </p:spPr>
        <p:txBody>
          <a:bodyPr wrap="square" rtlCol="0">
            <a:spAutoFit/>
          </a:bodyPr>
          <a:lstStyle/>
          <a:p>
            <a:pPr algn="ctr"/>
            <a:r>
              <a:rPr lang="ko-KR" altLang="en-US" u="sng" dirty="0">
                <a:solidFill>
                  <a:srgbClr val="00B050"/>
                </a:solidFill>
              </a:rPr>
              <a:t>위 산점포의 형상을 토대로 총 </a:t>
            </a:r>
            <a:r>
              <a:rPr lang="en-US" altLang="ko-KR" u="sng" dirty="0">
                <a:solidFill>
                  <a:srgbClr val="00B050"/>
                </a:solidFill>
              </a:rPr>
              <a:t>4</a:t>
            </a:r>
            <a:r>
              <a:rPr lang="ko-KR" altLang="en-US" u="sng" dirty="0">
                <a:solidFill>
                  <a:srgbClr val="00B050"/>
                </a:solidFill>
              </a:rPr>
              <a:t>가지 경우에 대한 검증 시나리오를 도출함</a:t>
            </a:r>
          </a:p>
        </p:txBody>
      </p:sp>
    </p:spTree>
    <p:extLst>
      <p:ext uri="{BB962C8B-B14F-4D97-AF65-F5344CB8AC3E}">
        <p14:creationId xmlns:p14="http://schemas.microsoft.com/office/powerpoint/2010/main" val="4172905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33C0AA57-B9AA-583A-5F24-59879A8A1794}"/>
              </a:ext>
            </a:extLst>
          </p:cNvPr>
          <p:cNvPicPr>
            <a:picLocks noChangeAspect="1"/>
          </p:cNvPicPr>
          <p:nvPr/>
        </p:nvPicPr>
        <p:blipFill>
          <a:blip r:embed="rId2"/>
          <a:stretch>
            <a:fillRect/>
          </a:stretch>
        </p:blipFill>
        <p:spPr>
          <a:xfrm>
            <a:off x="289956" y="2375611"/>
            <a:ext cx="3199306" cy="3199306"/>
          </a:xfrm>
          <a:prstGeom prst="rect">
            <a:avLst/>
          </a:prstGeom>
        </p:spPr>
      </p:pic>
      <p:sp>
        <p:nvSpPr>
          <p:cNvPr id="9" name="TextBox 8">
            <a:extLst>
              <a:ext uri="{FF2B5EF4-FFF2-40B4-BE49-F238E27FC236}">
                <a16:creationId xmlns:a16="http://schemas.microsoft.com/office/drawing/2014/main" id="{4C8264F0-1BDF-DD95-D7CB-C926F734CF8C}"/>
              </a:ext>
            </a:extLst>
          </p:cNvPr>
          <p:cNvSpPr txBox="1"/>
          <p:nvPr/>
        </p:nvSpPr>
        <p:spPr>
          <a:xfrm>
            <a:off x="289956" y="991037"/>
            <a:ext cx="8854044" cy="369332"/>
          </a:xfrm>
          <a:prstGeom prst="rect">
            <a:avLst/>
          </a:prstGeom>
          <a:noFill/>
        </p:spPr>
        <p:txBody>
          <a:bodyPr wrap="square">
            <a:spAutoFit/>
          </a:bodyPr>
          <a:lstStyle/>
          <a:p>
            <a:r>
              <a:rPr lang="es-ES_tradnl" altLang="ko-KR" b="1" dirty="0">
                <a:solidFill>
                  <a:srgbClr val="5C6166"/>
                </a:solidFill>
                <a:effectLst/>
                <a:latin typeface="Consolas" panose="020B0609020204030204" pitchFamily="49" charset="0"/>
              </a:rPr>
              <a:t>num_samples, residaul_type </a:t>
            </a:r>
            <a:r>
              <a:rPr lang="es-ES_tradnl" altLang="ko-KR" b="1" dirty="0">
                <a:solidFill>
                  <a:srgbClr val="ED9366"/>
                </a:solidFill>
                <a:effectLst/>
                <a:latin typeface="Consolas" panose="020B0609020204030204" pitchFamily="49" charset="0"/>
              </a:rPr>
              <a:t>=</a:t>
            </a:r>
            <a:r>
              <a:rPr lang="es-ES_tradnl" altLang="ko-KR" b="1" dirty="0">
                <a:solidFill>
                  <a:srgbClr val="5C6166"/>
                </a:solidFill>
                <a:effectLst/>
                <a:latin typeface="Consolas" panose="020B0609020204030204" pitchFamily="49" charset="0"/>
              </a:rPr>
              <a:t> </a:t>
            </a:r>
            <a:r>
              <a:rPr lang="es-ES_tradnl" altLang="ko-KR" b="1" dirty="0">
                <a:solidFill>
                  <a:srgbClr val="A37ACC"/>
                </a:solidFill>
                <a:effectLst/>
                <a:latin typeface="Consolas" panose="020B0609020204030204" pitchFamily="49" charset="0"/>
              </a:rPr>
              <a:t>700</a:t>
            </a:r>
            <a:r>
              <a:rPr lang="es-ES_tradnl" altLang="ko-KR" b="1" dirty="0">
                <a:solidFill>
                  <a:srgbClr val="5C6166"/>
                </a:solidFill>
                <a:effectLst/>
                <a:latin typeface="Consolas" panose="020B0609020204030204" pitchFamily="49" charset="0"/>
              </a:rPr>
              <a:t>, </a:t>
            </a:r>
            <a:r>
              <a:rPr lang="es-ES_tradnl" altLang="ko-KR" b="1" dirty="0">
                <a:solidFill>
                  <a:srgbClr val="86B300"/>
                </a:solidFill>
                <a:effectLst/>
                <a:latin typeface="Consolas" panose="020B0609020204030204" pitchFamily="49" charset="0"/>
              </a:rPr>
              <a:t>'normal'</a:t>
            </a:r>
            <a:endParaRPr lang="es-ES_tradnl" altLang="ko-KR" b="1" dirty="0">
              <a:solidFill>
                <a:srgbClr val="5C6166"/>
              </a:solidFill>
              <a:effectLst/>
              <a:latin typeface="Consolas" panose="020B0609020204030204" pitchFamily="49" charset="0"/>
            </a:endParaRPr>
          </a:p>
        </p:txBody>
      </p:sp>
      <p:pic>
        <p:nvPicPr>
          <p:cNvPr id="17" name="그림 16">
            <a:extLst>
              <a:ext uri="{FF2B5EF4-FFF2-40B4-BE49-F238E27FC236}">
                <a16:creationId xmlns:a16="http://schemas.microsoft.com/office/drawing/2014/main" id="{F1B5701A-B968-2D54-3ADA-6F815CD3F1E8}"/>
              </a:ext>
            </a:extLst>
          </p:cNvPr>
          <p:cNvPicPr>
            <a:picLocks noChangeAspect="1"/>
          </p:cNvPicPr>
          <p:nvPr/>
        </p:nvPicPr>
        <p:blipFill>
          <a:blip r:embed="rId3"/>
          <a:stretch>
            <a:fillRect/>
          </a:stretch>
        </p:blipFill>
        <p:spPr>
          <a:xfrm>
            <a:off x="3726002" y="1919842"/>
            <a:ext cx="5161550" cy="1970319"/>
          </a:xfrm>
          <a:prstGeom prst="rect">
            <a:avLst/>
          </a:prstGeom>
        </p:spPr>
      </p:pic>
      <p:pic>
        <p:nvPicPr>
          <p:cNvPr id="20" name="그림 19">
            <a:extLst>
              <a:ext uri="{FF2B5EF4-FFF2-40B4-BE49-F238E27FC236}">
                <a16:creationId xmlns:a16="http://schemas.microsoft.com/office/drawing/2014/main" id="{6A912A19-70A3-27C3-BD87-80220C52E46B}"/>
              </a:ext>
            </a:extLst>
          </p:cNvPr>
          <p:cNvPicPr>
            <a:picLocks noChangeAspect="1"/>
          </p:cNvPicPr>
          <p:nvPr/>
        </p:nvPicPr>
        <p:blipFill>
          <a:blip r:embed="rId4"/>
          <a:stretch>
            <a:fillRect/>
          </a:stretch>
        </p:blipFill>
        <p:spPr>
          <a:xfrm>
            <a:off x="3726002" y="4083132"/>
            <a:ext cx="5161550" cy="1970319"/>
          </a:xfrm>
          <a:prstGeom prst="rect">
            <a:avLst/>
          </a:prstGeom>
        </p:spPr>
      </p:pic>
      <p:sp>
        <p:nvSpPr>
          <p:cNvPr id="22" name="TextBox 21">
            <a:extLst>
              <a:ext uri="{FF2B5EF4-FFF2-40B4-BE49-F238E27FC236}">
                <a16:creationId xmlns:a16="http://schemas.microsoft.com/office/drawing/2014/main" id="{4C193DF0-E744-2B72-A470-D886CF955A79}"/>
              </a:ext>
            </a:extLst>
          </p:cNvPr>
          <p:cNvSpPr txBox="1"/>
          <p:nvPr/>
        </p:nvSpPr>
        <p:spPr>
          <a:xfrm>
            <a:off x="748784" y="1812756"/>
            <a:ext cx="2381706" cy="369332"/>
          </a:xfrm>
          <a:prstGeom prst="rect">
            <a:avLst/>
          </a:prstGeom>
          <a:noFill/>
        </p:spPr>
        <p:txBody>
          <a:bodyPr wrap="square">
            <a:spAutoFit/>
          </a:bodyPr>
          <a:lstStyle/>
          <a:p>
            <a:pPr algn="ctr"/>
            <a:r>
              <a:rPr lang="es-ES_tradnl" altLang="ko-KR" b="1" dirty="0">
                <a:solidFill>
                  <a:srgbClr val="00AEEF"/>
                </a:solidFill>
                <a:effectLst/>
                <a:latin typeface="Consolas" panose="020B0609020204030204" pitchFamily="49" charset="0"/>
              </a:rPr>
              <a:t>Alpha </a:t>
            </a:r>
            <a:r>
              <a:rPr lang="es-ES_tradnl" altLang="ko-KR" b="1">
                <a:solidFill>
                  <a:srgbClr val="00AEEF"/>
                </a:solidFill>
                <a:effectLst/>
                <a:latin typeface="Consolas" panose="020B0609020204030204" pitchFamily="49" charset="0"/>
              </a:rPr>
              <a:t>= 0.99</a:t>
            </a:r>
            <a:endParaRPr lang="ko-KR" altLang="en-US" b="1" dirty="0">
              <a:solidFill>
                <a:srgbClr val="00AEEF"/>
              </a:solidFill>
            </a:endParaRPr>
          </a:p>
        </p:txBody>
      </p:sp>
      <p:sp>
        <p:nvSpPr>
          <p:cNvPr id="27" name="TextBox 26">
            <a:extLst>
              <a:ext uri="{FF2B5EF4-FFF2-40B4-BE49-F238E27FC236}">
                <a16:creationId xmlns:a16="http://schemas.microsoft.com/office/drawing/2014/main" id="{36A12168-45DB-DB97-863D-F1FB7FE94DC7}"/>
              </a:ext>
            </a:extLst>
          </p:cNvPr>
          <p:cNvSpPr txBox="1"/>
          <p:nvPr/>
        </p:nvSpPr>
        <p:spPr>
          <a:xfrm>
            <a:off x="621986" y="5690937"/>
            <a:ext cx="2690358" cy="369332"/>
          </a:xfrm>
          <a:prstGeom prst="rect">
            <a:avLst/>
          </a:prstGeom>
          <a:noFill/>
        </p:spPr>
        <p:txBody>
          <a:bodyPr wrap="square" rtlCol="0">
            <a:spAutoFit/>
          </a:bodyPr>
          <a:lstStyle/>
          <a:p>
            <a:pPr algn="ctr"/>
            <a:r>
              <a:rPr lang="en-US" altLang="ko-KR" b="1" dirty="0">
                <a:solidFill>
                  <a:schemeClr val="accent3"/>
                </a:solidFill>
              </a:rPr>
              <a:t>Normal distribution</a:t>
            </a:r>
          </a:p>
        </p:txBody>
      </p:sp>
      <p:cxnSp>
        <p:nvCxnSpPr>
          <p:cNvPr id="30" name="직선 연결선 29">
            <a:extLst>
              <a:ext uri="{FF2B5EF4-FFF2-40B4-BE49-F238E27FC236}">
                <a16:creationId xmlns:a16="http://schemas.microsoft.com/office/drawing/2014/main" id="{DC4A292C-B76D-30E4-7CDA-8955798F8597}"/>
              </a:ext>
            </a:extLst>
          </p:cNvPr>
          <p:cNvCxnSpPr>
            <a:cxnSpLocks/>
          </p:cNvCxnSpPr>
          <p:nvPr/>
        </p:nvCxnSpPr>
        <p:spPr>
          <a:xfrm>
            <a:off x="5685685" y="3860130"/>
            <a:ext cx="1443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60F4CAF5-5EC4-AFB9-1A46-D2F7C2187AC9}"/>
              </a:ext>
            </a:extLst>
          </p:cNvPr>
          <p:cNvCxnSpPr>
            <a:cxnSpLocks/>
          </p:cNvCxnSpPr>
          <p:nvPr/>
        </p:nvCxnSpPr>
        <p:spPr>
          <a:xfrm>
            <a:off x="5685685" y="6054956"/>
            <a:ext cx="1443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33F28A-9FAE-4233-3276-820820859928}"/>
              </a:ext>
            </a:extLst>
          </p:cNvPr>
          <p:cNvSpPr txBox="1"/>
          <p:nvPr/>
        </p:nvSpPr>
        <p:spPr>
          <a:xfrm>
            <a:off x="4006955" y="1587811"/>
            <a:ext cx="4755597" cy="338554"/>
          </a:xfrm>
          <a:prstGeom prst="rect">
            <a:avLst/>
          </a:prstGeom>
          <a:noFill/>
        </p:spPr>
        <p:txBody>
          <a:bodyPr wrap="none" rtlCol="0">
            <a:spAutoFit/>
          </a:bodyPr>
          <a:lstStyle/>
          <a:p>
            <a:pPr algn="ctr"/>
            <a:r>
              <a:rPr lang="en-US" altLang="ko-KR" sz="1600" b="1" dirty="0">
                <a:solidFill>
                  <a:srgbClr val="FF0000"/>
                </a:solidFill>
              </a:rPr>
              <a:t>Q-statistics for calculating threshold after PCA</a:t>
            </a:r>
            <a:endParaRPr lang="ko-KR" altLang="en-US" sz="1600" b="1" dirty="0">
              <a:solidFill>
                <a:srgbClr val="FF0000"/>
              </a:solidFill>
            </a:endParaRPr>
          </a:p>
        </p:txBody>
      </p:sp>
      <p:sp>
        <p:nvSpPr>
          <p:cNvPr id="33" name="제목 2">
            <a:extLst>
              <a:ext uri="{FF2B5EF4-FFF2-40B4-BE49-F238E27FC236}">
                <a16:creationId xmlns:a16="http://schemas.microsoft.com/office/drawing/2014/main" id="{0BE4E56E-F1BA-9415-5F4C-BECC5DEF2BA3}"/>
              </a:ext>
            </a:extLst>
          </p:cNvPr>
          <p:cNvSpPr txBox="1">
            <a:spLocks/>
          </p:cNvSpPr>
          <p:nvPr/>
        </p:nvSpPr>
        <p:spPr>
          <a:xfrm>
            <a:off x="36152" y="151502"/>
            <a:ext cx="8917843" cy="571480"/>
          </a:xfrm>
          <a:prstGeom prst="rect">
            <a:avLst/>
          </a:prstGeom>
        </p:spPr>
        <p:txBody>
          <a:bodyPr vert="horz" lIns="91440" tIns="45720" rIns="91440" bIns="45720" rtlCol="0"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2400" b="1" dirty="0">
                <a:latin typeface="Calibri" panose="020F0502020204030204" pitchFamily="34" charset="0"/>
                <a:cs typeface="Calibri" panose="020F0502020204030204" pitchFamily="34" charset="0"/>
              </a:rPr>
              <a:t>데이터 중심학습 기반 임계치 자동산정기법 검증결과 </a:t>
            </a:r>
            <a:r>
              <a:rPr lang="en-US" altLang="ko-KR" sz="2400" b="1" dirty="0">
                <a:latin typeface="Calibri" panose="020F0502020204030204" pitchFamily="34" charset="0"/>
                <a:cs typeface="Calibri" panose="020F0502020204030204" pitchFamily="34" charset="0"/>
              </a:rPr>
              <a:t>#1 (1/3)</a:t>
            </a:r>
            <a:endParaRPr lang="ko-KR"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09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33C0AA57-B9AA-583A-5F24-59879A8A1794}"/>
              </a:ext>
            </a:extLst>
          </p:cNvPr>
          <p:cNvPicPr>
            <a:picLocks noChangeAspect="1"/>
          </p:cNvPicPr>
          <p:nvPr/>
        </p:nvPicPr>
        <p:blipFill>
          <a:blip r:embed="rId2"/>
          <a:stretch>
            <a:fillRect/>
          </a:stretch>
        </p:blipFill>
        <p:spPr>
          <a:xfrm>
            <a:off x="193207" y="2316235"/>
            <a:ext cx="3199306" cy="3199306"/>
          </a:xfrm>
          <a:prstGeom prst="rect">
            <a:avLst/>
          </a:prstGeom>
        </p:spPr>
      </p:pic>
      <p:sp>
        <p:nvSpPr>
          <p:cNvPr id="9" name="TextBox 8">
            <a:extLst>
              <a:ext uri="{FF2B5EF4-FFF2-40B4-BE49-F238E27FC236}">
                <a16:creationId xmlns:a16="http://schemas.microsoft.com/office/drawing/2014/main" id="{4C8264F0-1BDF-DD95-D7CB-C926F734CF8C}"/>
              </a:ext>
            </a:extLst>
          </p:cNvPr>
          <p:cNvSpPr txBox="1"/>
          <p:nvPr/>
        </p:nvSpPr>
        <p:spPr>
          <a:xfrm>
            <a:off x="289956" y="991037"/>
            <a:ext cx="8854044" cy="369332"/>
          </a:xfrm>
          <a:prstGeom prst="rect">
            <a:avLst/>
          </a:prstGeom>
          <a:noFill/>
        </p:spPr>
        <p:txBody>
          <a:bodyPr wrap="square">
            <a:spAutoFit/>
          </a:bodyPr>
          <a:lstStyle/>
          <a:p>
            <a:r>
              <a:rPr lang="es-ES_tradnl" altLang="ko-KR" b="0" dirty="0">
                <a:solidFill>
                  <a:srgbClr val="5C6166"/>
                </a:solidFill>
                <a:effectLst/>
                <a:latin typeface="Consolas" panose="020B0609020204030204" pitchFamily="49" charset="0"/>
              </a:rPr>
              <a:t>num_samples, residaul_type </a:t>
            </a:r>
            <a:r>
              <a:rPr lang="es-ES_tradnl" altLang="ko-KR" b="0" dirty="0">
                <a:solidFill>
                  <a:srgbClr val="ED9366"/>
                </a:solidFill>
                <a:effectLst/>
                <a:latin typeface="Consolas" panose="020B0609020204030204" pitchFamily="49" charset="0"/>
              </a:rPr>
              <a:t>=</a:t>
            </a:r>
            <a:r>
              <a:rPr lang="es-ES_tradnl" altLang="ko-KR" b="0" dirty="0">
                <a:solidFill>
                  <a:srgbClr val="5C6166"/>
                </a:solidFill>
                <a:effectLst/>
                <a:latin typeface="Consolas" panose="020B0609020204030204" pitchFamily="49" charset="0"/>
              </a:rPr>
              <a:t> </a:t>
            </a:r>
            <a:r>
              <a:rPr lang="es-ES_tradnl" altLang="ko-KR" b="0" dirty="0">
                <a:solidFill>
                  <a:srgbClr val="A37ACC"/>
                </a:solidFill>
                <a:effectLst/>
                <a:latin typeface="Consolas" panose="020B0609020204030204" pitchFamily="49" charset="0"/>
              </a:rPr>
              <a:t>700</a:t>
            </a:r>
            <a:r>
              <a:rPr lang="es-ES_tradnl" altLang="ko-KR" b="0" dirty="0">
                <a:solidFill>
                  <a:srgbClr val="5C6166"/>
                </a:solidFill>
                <a:effectLst/>
                <a:latin typeface="Consolas" panose="020B0609020204030204" pitchFamily="49" charset="0"/>
              </a:rPr>
              <a:t>, </a:t>
            </a:r>
            <a:r>
              <a:rPr lang="es-ES_tradnl" altLang="ko-KR" b="0" dirty="0">
                <a:solidFill>
                  <a:srgbClr val="86B300"/>
                </a:solidFill>
                <a:effectLst/>
                <a:latin typeface="Consolas" panose="020B0609020204030204" pitchFamily="49" charset="0"/>
              </a:rPr>
              <a:t>'normal'</a:t>
            </a:r>
            <a:endParaRPr lang="es-ES_tradnl" altLang="ko-KR" b="0" dirty="0">
              <a:solidFill>
                <a:srgbClr val="5C6166"/>
              </a:solidFill>
              <a:effectLst/>
              <a:latin typeface="Consolas" panose="020B0609020204030204" pitchFamily="49" charset="0"/>
            </a:endParaRPr>
          </a:p>
        </p:txBody>
      </p:sp>
      <p:pic>
        <p:nvPicPr>
          <p:cNvPr id="23" name="그림 22">
            <a:extLst>
              <a:ext uri="{FF2B5EF4-FFF2-40B4-BE49-F238E27FC236}">
                <a16:creationId xmlns:a16="http://schemas.microsoft.com/office/drawing/2014/main" id="{B6DE4306-6587-3F95-D489-0E6CE40E0572}"/>
              </a:ext>
            </a:extLst>
          </p:cNvPr>
          <p:cNvPicPr>
            <a:picLocks noChangeAspect="1"/>
          </p:cNvPicPr>
          <p:nvPr/>
        </p:nvPicPr>
        <p:blipFill>
          <a:blip r:embed="rId3"/>
          <a:stretch>
            <a:fillRect/>
          </a:stretch>
        </p:blipFill>
        <p:spPr>
          <a:xfrm>
            <a:off x="3726002" y="1920961"/>
            <a:ext cx="5158617" cy="1969200"/>
          </a:xfrm>
          <a:prstGeom prst="rect">
            <a:avLst/>
          </a:prstGeom>
        </p:spPr>
      </p:pic>
      <p:pic>
        <p:nvPicPr>
          <p:cNvPr id="25" name="그림 24">
            <a:extLst>
              <a:ext uri="{FF2B5EF4-FFF2-40B4-BE49-F238E27FC236}">
                <a16:creationId xmlns:a16="http://schemas.microsoft.com/office/drawing/2014/main" id="{8C7531E0-201C-D41C-C8A7-21587D68B69F}"/>
              </a:ext>
            </a:extLst>
          </p:cNvPr>
          <p:cNvPicPr>
            <a:picLocks noChangeAspect="1"/>
          </p:cNvPicPr>
          <p:nvPr/>
        </p:nvPicPr>
        <p:blipFill>
          <a:blip r:embed="rId4"/>
          <a:stretch>
            <a:fillRect/>
          </a:stretch>
        </p:blipFill>
        <p:spPr>
          <a:xfrm>
            <a:off x="3726002" y="4084251"/>
            <a:ext cx="5158617" cy="1969200"/>
          </a:xfrm>
          <a:prstGeom prst="rect">
            <a:avLst/>
          </a:prstGeom>
        </p:spPr>
      </p:pic>
      <p:sp>
        <p:nvSpPr>
          <p:cNvPr id="26" name="TextBox 25">
            <a:extLst>
              <a:ext uri="{FF2B5EF4-FFF2-40B4-BE49-F238E27FC236}">
                <a16:creationId xmlns:a16="http://schemas.microsoft.com/office/drawing/2014/main" id="{8C5D8CB9-ED7D-232E-7FEB-187BB6500CB1}"/>
              </a:ext>
            </a:extLst>
          </p:cNvPr>
          <p:cNvSpPr txBox="1"/>
          <p:nvPr/>
        </p:nvSpPr>
        <p:spPr>
          <a:xfrm>
            <a:off x="748784" y="1812756"/>
            <a:ext cx="2381706" cy="369332"/>
          </a:xfrm>
          <a:prstGeom prst="rect">
            <a:avLst/>
          </a:prstGeom>
          <a:noFill/>
        </p:spPr>
        <p:txBody>
          <a:bodyPr wrap="square">
            <a:spAutoFit/>
          </a:bodyPr>
          <a:lstStyle/>
          <a:p>
            <a:pPr algn="ctr"/>
            <a:r>
              <a:rPr lang="es-ES_tradnl" altLang="ko-KR" b="1" dirty="0">
                <a:solidFill>
                  <a:srgbClr val="00AEEF"/>
                </a:solidFill>
                <a:effectLst/>
                <a:latin typeface="Consolas" panose="020B0609020204030204" pitchFamily="49" charset="0"/>
              </a:rPr>
              <a:t>Alpha = 0.95</a:t>
            </a:r>
            <a:endParaRPr lang="ko-KR" altLang="en-US" b="1" dirty="0">
              <a:solidFill>
                <a:srgbClr val="00AEEF"/>
              </a:solidFill>
            </a:endParaRPr>
          </a:p>
        </p:txBody>
      </p:sp>
      <p:sp>
        <p:nvSpPr>
          <p:cNvPr id="27" name="TextBox 26">
            <a:extLst>
              <a:ext uri="{FF2B5EF4-FFF2-40B4-BE49-F238E27FC236}">
                <a16:creationId xmlns:a16="http://schemas.microsoft.com/office/drawing/2014/main" id="{DB97BCD6-141F-D579-F237-D52AE8B3C06B}"/>
              </a:ext>
            </a:extLst>
          </p:cNvPr>
          <p:cNvSpPr txBox="1"/>
          <p:nvPr/>
        </p:nvSpPr>
        <p:spPr>
          <a:xfrm>
            <a:off x="621986" y="5690937"/>
            <a:ext cx="2690358" cy="369332"/>
          </a:xfrm>
          <a:prstGeom prst="rect">
            <a:avLst/>
          </a:prstGeom>
          <a:noFill/>
        </p:spPr>
        <p:txBody>
          <a:bodyPr wrap="square" rtlCol="0">
            <a:spAutoFit/>
          </a:bodyPr>
          <a:lstStyle/>
          <a:p>
            <a:pPr algn="ctr"/>
            <a:r>
              <a:rPr lang="en-US" altLang="ko-KR" b="1" dirty="0">
                <a:solidFill>
                  <a:schemeClr val="accent3"/>
                </a:solidFill>
              </a:rPr>
              <a:t>Normal distribution</a:t>
            </a:r>
          </a:p>
        </p:txBody>
      </p:sp>
      <p:cxnSp>
        <p:nvCxnSpPr>
          <p:cNvPr id="33" name="직선 연결선 32">
            <a:extLst>
              <a:ext uri="{FF2B5EF4-FFF2-40B4-BE49-F238E27FC236}">
                <a16:creationId xmlns:a16="http://schemas.microsoft.com/office/drawing/2014/main" id="{76B277AD-F46E-A96E-D6A0-85E4DAA7315B}"/>
              </a:ext>
            </a:extLst>
          </p:cNvPr>
          <p:cNvCxnSpPr>
            <a:cxnSpLocks/>
          </p:cNvCxnSpPr>
          <p:nvPr/>
        </p:nvCxnSpPr>
        <p:spPr>
          <a:xfrm>
            <a:off x="5685685" y="3860130"/>
            <a:ext cx="1443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2114D199-F348-A448-FE89-38262FA1A7C5}"/>
              </a:ext>
            </a:extLst>
          </p:cNvPr>
          <p:cNvCxnSpPr>
            <a:cxnSpLocks/>
          </p:cNvCxnSpPr>
          <p:nvPr/>
        </p:nvCxnSpPr>
        <p:spPr>
          <a:xfrm>
            <a:off x="5685685" y="6054956"/>
            <a:ext cx="1443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4D91101-8E7B-DF74-ECA2-DC2BE4E69873}"/>
              </a:ext>
            </a:extLst>
          </p:cNvPr>
          <p:cNvSpPr txBox="1"/>
          <p:nvPr/>
        </p:nvSpPr>
        <p:spPr>
          <a:xfrm>
            <a:off x="4006955" y="1587811"/>
            <a:ext cx="4755597" cy="338554"/>
          </a:xfrm>
          <a:prstGeom prst="rect">
            <a:avLst/>
          </a:prstGeom>
          <a:noFill/>
        </p:spPr>
        <p:txBody>
          <a:bodyPr wrap="none" rtlCol="0">
            <a:spAutoFit/>
          </a:bodyPr>
          <a:lstStyle/>
          <a:p>
            <a:pPr algn="ctr"/>
            <a:r>
              <a:rPr lang="en-US" altLang="ko-KR" sz="1600" b="1" dirty="0">
                <a:solidFill>
                  <a:srgbClr val="FF0000"/>
                </a:solidFill>
              </a:rPr>
              <a:t>Q-statistics for calculating threshold after PCA</a:t>
            </a:r>
            <a:endParaRPr lang="ko-KR" altLang="en-US" sz="1600" b="1" dirty="0">
              <a:solidFill>
                <a:srgbClr val="FF0000"/>
              </a:solidFill>
            </a:endParaRPr>
          </a:p>
        </p:txBody>
      </p:sp>
      <p:sp>
        <p:nvSpPr>
          <p:cNvPr id="36" name="제목 2">
            <a:extLst>
              <a:ext uri="{FF2B5EF4-FFF2-40B4-BE49-F238E27FC236}">
                <a16:creationId xmlns:a16="http://schemas.microsoft.com/office/drawing/2014/main" id="{04960127-B854-FE41-0424-1ADB1912D671}"/>
              </a:ext>
            </a:extLst>
          </p:cNvPr>
          <p:cNvSpPr txBox="1">
            <a:spLocks/>
          </p:cNvSpPr>
          <p:nvPr/>
        </p:nvSpPr>
        <p:spPr>
          <a:xfrm>
            <a:off x="36152" y="151502"/>
            <a:ext cx="8917843" cy="571480"/>
          </a:xfrm>
          <a:prstGeom prst="rect">
            <a:avLst/>
          </a:prstGeom>
        </p:spPr>
        <p:txBody>
          <a:bodyPr vert="horz" lIns="91440" tIns="45720" rIns="91440" bIns="45720" rtlCol="0"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2400" b="1" dirty="0">
                <a:latin typeface="Calibri" panose="020F0502020204030204" pitchFamily="34" charset="0"/>
                <a:cs typeface="Calibri" panose="020F0502020204030204" pitchFamily="34" charset="0"/>
              </a:rPr>
              <a:t>데이터 중심학습 기반 임계치 자동산정기법 검증결과 </a:t>
            </a:r>
            <a:r>
              <a:rPr lang="en-US" altLang="ko-KR" sz="2400" b="1" dirty="0">
                <a:latin typeface="Calibri" panose="020F0502020204030204" pitchFamily="34" charset="0"/>
                <a:cs typeface="Calibri" panose="020F0502020204030204" pitchFamily="34" charset="0"/>
              </a:rPr>
              <a:t>#1 (2/3)</a:t>
            </a:r>
            <a:endParaRPr lang="ko-KR"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6628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33C0AA57-B9AA-583A-5F24-59879A8A1794}"/>
              </a:ext>
            </a:extLst>
          </p:cNvPr>
          <p:cNvPicPr>
            <a:picLocks noChangeAspect="1"/>
          </p:cNvPicPr>
          <p:nvPr/>
        </p:nvPicPr>
        <p:blipFill>
          <a:blip r:embed="rId2"/>
          <a:stretch>
            <a:fillRect/>
          </a:stretch>
        </p:blipFill>
        <p:spPr>
          <a:xfrm>
            <a:off x="193207" y="2316235"/>
            <a:ext cx="3199306" cy="3199306"/>
          </a:xfrm>
          <a:prstGeom prst="rect">
            <a:avLst/>
          </a:prstGeom>
        </p:spPr>
      </p:pic>
      <p:sp>
        <p:nvSpPr>
          <p:cNvPr id="9" name="TextBox 8">
            <a:extLst>
              <a:ext uri="{FF2B5EF4-FFF2-40B4-BE49-F238E27FC236}">
                <a16:creationId xmlns:a16="http://schemas.microsoft.com/office/drawing/2014/main" id="{4C8264F0-1BDF-DD95-D7CB-C926F734CF8C}"/>
              </a:ext>
            </a:extLst>
          </p:cNvPr>
          <p:cNvSpPr txBox="1"/>
          <p:nvPr/>
        </p:nvSpPr>
        <p:spPr>
          <a:xfrm>
            <a:off x="289956" y="991037"/>
            <a:ext cx="8854044" cy="369332"/>
          </a:xfrm>
          <a:prstGeom prst="rect">
            <a:avLst/>
          </a:prstGeom>
          <a:noFill/>
        </p:spPr>
        <p:txBody>
          <a:bodyPr wrap="square">
            <a:spAutoFit/>
          </a:bodyPr>
          <a:lstStyle/>
          <a:p>
            <a:r>
              <a:rPr lang="es-ES_tradnl" altLang="ko-KR" b="0" dirty="0">
                <a:solidFill>
                  <a:srgbClr val="5C6166"/>
                </a:solidFill>
                <a:effectLst/>
                <a:latin typeface="Consolas" panose="020B0609020204030204" pitchFamily="49" charset="0"/>
              </a:rPr>
              <a:t>num_samples, residaul_type </a:t>
            </a:r>
            <a:r>
              <a:rPr lang="es-ES_tradnl" altLang="ko-KR" b="0" dirty="0">
                <a:solidFill>
                  <a:srgbClr val="ED9366"/>
                </a:solidFill>
                <a:effectLst/>
                <a:latin typeface="Consolas" panose="020B0609020204030204" pitchFamily="49" charset="0"/>
              </a:rPr>
              <a:t>=</a:t>
            </a:r>
            <a:r>
              <a:rPr lang="es-ES_tradnl" altLang="ko-KR" b="0" dirty="0">
                <a:solidFill>
                  <a:srgbClr val="5C6166"/>
                </a:solidFill>
                <a:effectLst/>
                <a:latin typeface="Consolas" panose="020B0609020204030204" pitchFamily="49" charset="0"/>
              </a:rPr>
              <a:t> </a:t>
            </a:r>
            <a:r>
              <a:rPr lang="es-ES_tradnl" altLang="ko-KR" b="0" dirty="0">
                <a:solidFill>
                  <a:srgbClr val="A37ACC"/>
                </a:solidFill>
                <a:effectLst/>
                <a:latin typeface="Consolas" panose="020B0609020204030204" pitchFamily="49" charset="0"/>
              </a:rPr>
              <a:t>700</a:t>
            </a:r>
            <a:r>
              <a:rPr lang="es-ES_tradnl" altLang="ko-KR" b="0" dirty="0">
                <a:solidFill>
                  <a:srgbClr val="5C6166"/>
                </a:solidFill>
                <a:effectLst/>
                <a:latin typeface="Consolas" panose="020B0609020204030204" pitchFamily="49" charset="0"/>
              </a:rPr>
              <a:t>, </a:t>
            </a:r>
            <a:r>
              <a:rPr lang="es-ES_tradnl" altLang="ko-KR" b="0" dirty="0">
                <a:solidFill>
                  <a:srgbClr val="86B300"/>
                </a:solidFill>
                <a:effectLst/>
                <a:latin typeface="Consolas" panose="020B0609020204030204" pitchFamily="49" charset="0"/>
              </a:rPr>
              <a:t>'normal'</a:t>
            </a:r>
            <a:endParaRPr lang="es-ES_tradnl" altLang="ko-KR" b="0" dirty="0">
              <a:solidFill>
                <a:srgbClr val="5C6166"/>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51A29AE4-23AF-0DB0-DB9E-E315C588A5B1}"/>
              </a:ext>
            </a:extLst>
          </p:cNvPr>
          <p:cNvSpPr txBox="1"/>
          <p:nvPr/>
        </p:nvSpPr>
        <p:spPr>
          <a:xfrm>
            <a:off x="748784" y="1812756"/>
            <a:ext cx="2381706" cy="369332"/>
          </a:xfrm>
          <a:prstGeom prst="rect">
            <a:avLst/>
          </a:prstGeom>
          <a:noFill/>
        </p:spPr>
        <p:txBody>
          <a:bodyPr wrap="square">
            <a:spAutoFit/>
          </a:bodyPr>
          <a:lstStyle/>
          <a:p>
            <a:pPr algn="ctr"/>
            <a:r>
              <a:rPr lang="es-ES_tradnl" altLang="ko-KR" b="1" dirty="0">
                <a:solidFill>
                  <a:srgbClr val="00AEEF"/>
                </a:solidFill>
                <a:effectLst/>
                <a:latin typeface="Consolas" panose="020B0609020204030204" pitchFamily="49" charset="0"/>
              </a:rPr>
              <a:t>Alpha = 0.90</a:t>
            </a:r>
            <a:endParaRPr lang="ko-KR" altLang="en-US" b="1" dirty="0">
              <a:solidFill>
                <a:srgbClr val="00AEEF"/>
              </a:solidFill>
            </a:endParaRPr>
          </a:p>
        </p:txBody>
      </p:sp>
      <p:pic>
        <p:nvPicPr>
          <p:cNvPr id="3" name="그림 2">
            <a:extLst>
              <a:ext uri="{FF2B5EF4-FFF2-40B4-BE49-F238E27FC236}">
                <a16:creationId xmlns:a16="http://schemas.microsoft.com/office/drawing/2014/main" id="{4AC13E1F-9DC5-9070-1667-30A8B6D55102}"/>
              </a:ext>
            </a:extLst>
          </p:cNvPr>
          <p:cNvPicPr>
            <a:picLocks noChangeAspect="1"/>
          </p:cNvPicPr>
          <p:nvPr/>
        </p:nvPicPr>
        <p:blipFill>
          <a:blip r:embed="rId3"/>
          <a:stretch>
            <a:fillRect/>
          </a:stretch>
        </p:blipFill>
        <p:spPr>
          <a:xfrm>
            <a:off x="3726002" y="1920961"/>
            <a:ext cx="5158617" cy="1969200"/>
          </a:xfrm>
          <a:prstGeom prst="rect">
            <a:avLst/>
          </a:prstGeom>
        </p:spPr>
      </p:pic>
      <p:pic>
        <p:nvPicPr>
          <p:cNvPr id="6" name="그림 5">
            <a:extLst>
              <a:ext uri="{FF2B5EF4-FFF2-40B4-BE49-F238E27FC236}">
                <a16:creationId xmlns:a16="http://schemas.microsoft.com/office/drawing/2014/main" id="{92F7EB17-A8A8-4142-FBEA-1765BFD1BDF8}"/>
              </a:ext>
            </a:extLst>
          </p:cNvPr>
          <p:cNvPicPr>
            <a:picLocks noChangeAspect="1"/>
          </p:cNvPicPr>
          <p:nvPr/>
        </p:nvPicPr>
        <p:blipFill>
          <a:blip r:embed="rId4"/>
          <a:stretch>
            <a:fillRect/>
          </a:stretch>
        </p:blipFill>
        <p:spPr>
          <a:xfrm>
            <a:off x="3726002" y="4084251"/>
            <a:ext cx="5158617" cy="1969200"/>
          </a:xfrm>
          <a:prstGeom prst="rect">
            <a:avLst/>
          </a:prstGeom>
        </p:spPr>
      </p:pic>
      <p:sp>
        <p:nvSpPr>
          <p:cNvPr id="12" name="TextBox 11">
            <a:extLst>
              <a:ext uri="{FF2B5EF4-FFF2-40B4-BE49-F238E27FC236}">
                <a16:creationId xmlns:a16="http://schemas.microsoft.com/office/drawing/2014/main" id="{1815D839-B4F4-8310-BD27-08E8570D1BA8}"/>
              </a:ext>
            </a:extLst>
          </p:cNvPr>
          <p:cNvSpPr txBox="1"/>
          <p:nvPr/>
        </p:nvSpPr>
        <p:spPr>
          <a:xfrm>
            <a:off x="621986" y="5690937"/>
            <a:ext cx="2690358" cy="369332"/>
          </a:xfrm>
          <a:prstGeom prst="rect">
            <a:avLst/>
          </a:prstGeom>
          <a:noFill/>
        </p:spPr>
        <p:txBody>
          <a:bodyPr wrap="square" rtlCol="0">
            <a:spAutoFit/>
          </a:bodyPr>
          <a:lstStyle/>
          <a:p>
            <a:pPr algn="ctr"/>
            <a:r>
              <a:rPr lang="en-US" altLang="ko-KR" b="1" dirty="0">
                <a:solidFill>
                  <a:schemeClr val="accent3"/>
                </a:solidFill>
              </a:rPr>
              <a:t>Normal distribution</a:t>
            </a:r>
          </a:p>
        </p:txBody>
      </p:sp>
      <p:cxnSp>
        <p:nvCxnSpPr>
          <p:cNvPr id="14" name="직선 연결선 13">
            <a:extLst>
              <a:ext uri="{FF2B5EF4-FFF2-40B4-BE49-F238E27FC236}">
                <a16:creationId xmlns:a16="http://schemas.microsoft.com/office/drawing/2014/main" id="{43B048F6-C562-1831-B394-81FCA73C20CF}"/>
              </a:ext>
            </a:extLst>
          </p:cNvPr>
          <p:cNvCxnSpPr>
            <a:cxnSpLocks/>
          </p:cNvCxnSpPr>
          <p:nvPr/>
        </p:nvCxnSpPr>
        <p:spPr>
          <a:xfrm>
            <a:off x="5685685" y="3860130"/>
            <a:ext cx="1443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D75EB294-410F-8595-E2F5-D2A4730CD7EC}"/>
              </a:ext>
            </a:extLst>
          </p:cNvPr>
          <p:cNvCxnSpPr>
            <a:cxnSpLocks/>
          </p:cNvCxnSpPr>
          <p:nvPr/>
        </p:nvCxnSpPr>
        <p:spPr>
          <a:xfrm>
            <a:off x="5685685" y="6054956"/>
            <a:ext cx="1443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C7C08BE-10DA-403C-7096-EEADD9E90A21}"/>
              </a:ext>
            </a:extLst>
          </p:cNvPr>
          <p:cNvSpPr txBox="1"/>
          <p:nvPr/>
        </p:nvSpPr>
        <p:spPr>
          <a:xfrm>
            <a:off x="4006955" y="1587811"/>
            <a:ext cx="4755597" cy="338554"/>
          </a:xfrm>
          <a:prstGeom prst="rect">
            <a:avLst/>
          </a:prstGeom>
          <a:noFill/>
        </p:spPr>
        <p:txBody>
          <a:bodyPr wrap="none" rtlCol="0">
            <a:spAutoFit/>
          </a:bodyPr>
          <a:lstStyle/>
          <a:p>
            <a:pPr algn="ctr"/>
            <a:r>
              <a:rPr lang="en-US" altLang="ko-KR" sz="1600" b="1" dirty="0">
                <a:solidFill>
                  <a:srgbClr val="FF0000"/>
                </a:solidFill>
              </a:rPr>
              <a:t>Q-statistics for calculating threshold after PCA</a:t>
            </a:r>
            <a:endParaRPr lang="ko-KR" altLang="en-US" sz="1600" b="1" dirty="0">
              <a:solidFill>
                <a:srgbClr val="FF0000"/>
              </a:solidFill>
            </a:endParaRPr>
          </a:p>
        </p:txBody>
      </p:sp>
      <p:sp>
        <p:nvSpPr>
          <p:cNvPr id="20" name="제목 2">
            <a:extLst>
              <a:ext uri="{FF2B5EF4-FFF2-40B4-BE49-F238E27FC236}">
                <a16:creationId xmlns:a16="http://schemas.microsoft.com/office/drawing/2014/main" id="{79C7F5D0-BB33-02B9-9283-47BF561CAAD9}"/>
              </a:ext>
            </a:extLst>
          </p:cNvPr>
          <p:cNvSpPr txBox="1">
            <a:spLocks/>
          </p:cNvSpPr>
          <p:nvPr/>
        </p:nvSpPr>
        <p:spPr>
          <a:xfrm>
            <a:off x="36152" y="151502"/>
            <a:ext cx="8917843" cy="571480"/>
          </a:xfrm>
          <a:prstGeom prst="rect">
            <a:avLst/>
          </a:prstGeom>
        </p:spPr>
        <p:txBody>
          <a:bodyPr vert="horz" lIns="91440" tIns="45720" rIns="91440" bIns="45720" rtlCol="0"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2400" b="1" dirty="0">
                <a:latin typeface="Calibri" panose="020F0502020204030204" pitchFamily="34" charset="0"/>
                <a:cs typeface="Calibri" panose="020F0502020204030204" pitchFamily="34" charset="0"/>
              </a:rPr>
              <a:t>데이터 중심학습 기반 임계치 자동산정기법 검증결과 </a:t>
            </a:r>
            <a:r>
              <a:rPr lang="en-US" altLang="ko-KR" sz="2400" b="1" dirty="0">
                <a:latin typeface="Calibri" panose="020F0502020204030204" pitchFamily="34" charset="0"/>
                <a:cs typeface="Calibri" panose="020F0502020204030204" pitchFamily="34" charset="0"/>
              </a:rPr>
              <a:t>#1 (3/3)</a:t>
            </a:r>
            <a:endParaRPr lang="ko-KR"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119032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1935</TotalTime>
  <Words>802</Words>
  <Application>Microsoft Office PowerPoint</Application>
  <PresentationFormat>화면 슬라이드 쇼(4:3)</PresentationFormat>
  <Paragraphs>119</Paragraphs>
  <Slides>19</Slides>
  <Notes>1</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19</vt:i4>
      </vt:variant>
    </vt:vector>
  </HeadingPairs>
  <TitlesOfParts>
    <vt:vector size="27" baseType="lpstr">
      <vt:lpstr>HY견고딕</vt:lpstr>
      <vt:lpstr>나눔바른고딕</vt:lpstr>
      <vt:lpstr>맑은 고딕</vt:lpstr>
      <vt:lpstr>Arial</vt:lpstr>
      <vt:lpstr>Calibri</vt:lpstr>
      <vt:lpstr>Consolas</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seung-Seop Jin</dc:creator>
  <cp:lastModifiedBy>진승섭</cp:lastModifiedBy>
  <cp:revision>424</cp:revision>
  <dcterms:created xsi:type="dcterms:W3CDTF">2023-09-02T05:41:19Z</dcterms:created>
  <dcterms:modified xsi:type="dcterms:W3CDTF">2024-10-04T05:08:13Z</dcterms:modified>
</cp:coreProperties>
</file>